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0" r:id="rId1"/>
    <p:sldMasterId id="2147483732" r:id="rId2"/>
  </p:sldMasterIdLst>
  <p:notesMasterIdLst>
    <p:notesMasterId r:id="rId18"/>
  </p:notesMasterIdLst>
  <p:sldIdLst>
    <p:sldId id="256" r:id="rId3"/>
    <p:sldId id="293" r:id="rId4"/>
    <p:sldId id="278" r:id="rId5"/>
    <p:sldId id="285" r:id="rId6"/>
    <p:sldId id="286" r:id="rId7"/>
    <p:sldId id="281" r:id="rId8"/>
    <p:sldId id="294" r:id="rId9"/>
    <p:sldId id="295" r:id="rId10"/>
    <p:sldId id="296" r:id="rId11"/>
    <p:sldId id="297" r:id="rId12"/>
    <p:sldId id="299" r:id="rId13"/>
    <p:sldId id="260" r:id="rId14"/>
    <p:sldId id="300" r:id="rId15"/>
    <p:sldId id="301" r:id="rId16"/>
    <p:sldId id="261" r:id="rId17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SimSun" panose="02010600030101010101" pitchFamily="2" charset="-122"/>
      <p:regular r:id="rId21"/>
    </p:embeddedFont>
    <p:embeddedFont>
      <p:font typeface="華康POP1體破音一" panose="02010600010101010101" pitchFamily="2" charset="-12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華康POP1體注音" panose="02010600010101010101" pitchFamily="2" charset="-120"/>
      <p:regular r:id="rId27"/>
    </p:embeddedFont>
    <p:embeddedFont>
      <p:font typeface="MS UI Gothic" panose="020B0600070205080204" pitchFamily="34" charset="-128"/>
      <p:regular r:id="rId28"/>
    </p:embeddedFont>
    <p:embeddedFont>
      <p:font typeface="華康采風體W3(P)" panose="03000300000000000000" pitchFamily="66" charset="-120"/>
      <p:regular r:id="rId29"/>
    </p:embeddedFont>
    <p:embeddedFont>
      <p:font typeface="SimSun" panose="02010600030101010101" pitchFamily="2" charset="-122"/>
      <p:regular r:id="rId21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6" autoAdjust="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639F0-BEF4-4C7E-B3D3-1F804FD302AD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7FCA-D772-4FBA-A1AA-B31B24A2FBA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79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049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705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326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582AF-86A9-479B-A6E5-0CD0E799DFB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56AD6DAC-231B-4531-9D89-5D37656D6CB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05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F1DE2-2A17-4CD2-8757-FEAE76D54A7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9E4D11DF-A6F1-4163-935B-84CFEA2E3EBA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34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92FD4-C595-4992-8478-59AA450AA87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10B11864-9B29-4F11-BB0C-41F43F13F8BE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79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7D8FF-A227-4F2A-9A6A-1AA54F32A6C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A796553D-CF08-40E6-90AF-C3FB155ADC3E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55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A1137-3FD0-460C-9CB8-99940D0BA50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0085193A-B73F-47DD-8F3E-20DADC1C1074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18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4EBE6-99E4-4331-9E3C-286D1DF42F6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65B5DC94-E108-479A-86BB-2E8D0E767056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85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2928B-7356-48F6-A0D5-00091981D56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2CA154AB-B930-4BBA-A7C5-82480EA3565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0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64149-5202-4D8E-8D76-4F72AA7F4B0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1EC6A8B0-7BBB-42F0-92FB-0E7E2D0D61A5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0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729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8861-6D6E-4417-A23E-EED6AB748B4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5B6D11B4-7C32-4B59-A8D8-2ACCD96621D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52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A8D97-CD5C-43B2-9934-DD9C17C29E2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22FA8664-FEF3-43BD-8810-FEBE29EC827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18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5B42E-8B8B-4FD3-9C5E-901E98AF2F8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Page 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  <a:sym typeface="MS UI Gothic" panose="020B0600070205080204" pitchFamily="34" charset="-128"/>
              </a:rPr>
              <a:t></a:t>
            </a:r>
            <a:r>
              <a:rPr lang="de-DE" altLang="zh-CN">
                <a:solidFill>
                  <a:prstClr val="black">
                    <a:tint val="75000"/>
                  </a:prstClr>
                </a:solidFill>
              </a:rPr>
              <a:t> </a:t>
            </a:r>
            <a:fld id="{D881A7D2-7C58-45E6-85A4-DBA0981C9B22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1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677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731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0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657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507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992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890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761ED-1562-4D3C-8CB9-E21EA8A4E6F9}" type="datetimeFigureOut">
              <a:rPr lang="zh-TW" altLang="en-US" smtClean="0"/>
              <a:pPr/>
              <a:t>2015/1/6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E073-257E-4F30-8545-391E90A96A9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3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88AEBE-73AF-496A-BF35-993F0E9ED140}" type="datetimeFigureOut">
              <a:rPr lang="zh-TW" altLang="en-US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2015/1/6</a:t>
            </a:fld>
            <a:endParaRPr lang="zh-TW" altLang="en-US" i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i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</a:rPr>
              <a:t>Page </a:t>
            </a:r>
            <a:r>
              <a:rPr lang="de-DE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  <a:sym typeface="MS UI Gothic" panose="020B0600070205080204" pitchFamily="34" charset="-128"/>
              </a:rPr>
              <a:t></a:t>
            </a:r>
            <a:r>
              <a:rPr lang="de-DE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</a:rPr>
              <a:t> </a:t>
            </a:r>
            <a:fld id="{F53D2C38-5522-437B-92D7-CA06598DB758}" type="slidenum">
              <a:rPr lang="en-US" altLang="zh-CN"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华文细黑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i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76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31640" y="1124744"/>
            <a:ext cx="6172200" cy="1440160"/>
          </a:xfrm>
        </p:spPr>
        <p:txBody>
          <a:bodyPr>
            <a:noAutofit/>
          </a:bodyPr>
          <a:lstStyle/>
          <a:p>
            <a:r>
              <a:rPr lang="zh-TW" altLang="en-US" sz="48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專心行走</a:t>
            </a:r>
            <a:r>
              <a:rPr lang="en-US" altLang="zh-TW" sz="4800" dirty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/>
            </a:r>
            <a:br>
              <a:rPr lang="en-US" altLang="zh-TW" sz="4800" dirty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</a:br>
            <a:r>
              <a:rPr lang="zh-TW" altLang="en-US" sz="48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安全在左右</a:t>
            </a:r>
            <a:r>
              <a:rPr lang="en-US" altLang="zh-TW" sz="4800" dirty="0" smtClean="0">
                <a:solidFill>
                  <a:schemeClr val="accent1">
                    <a:lumMod val="7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/>
            </a:r>
            <a:br>
              <a:rPr lang="en-US" altLang="zh-TW" sz="4800" dirty="0" smtClean="0">
                <a:solidFill>
                  <a:schemeClr val="accent1">
                    <a:lumMod val="7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</a:br>
            <a:endParaRPr lang="zh-TW" altLang="en-US" sz="4800" dirty="0">
              <a:solidFill>
                <a:schemeClr val="accent1">
                  <a:lumMod val="75000"/>
                </a:schemeClr>
              </a:solidFill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95936" y="2708920"/>
            <a:ext cx="39941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1pPr>
            <a:lvl2pPr marL="342900" indent="-1714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2pPr>
            <a:lvl3pPr marL="68580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3pPr>
            <a:lvl4pPr marL="1028700" indent="-171450" defTabSz="6858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4pPr>
            <a:lvl5pPr marL="1371600" indent="-171450" defTabSz="6858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5pPr>
            <a:lvl6pPr marL="18288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6pPr>
            <a:lvl7pPr marL="22860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7pPr>
            <a:lvl8pPr marL="27432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8pPr>
            <a:lvl9pPr marL="320040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zh-TW" altLang="en-US" sz="2000" b="1" dirty="0">
                <a:latin typeface="華康采風體W3(P)" panose="03000300000000000000" pitchFamily="66" charset="-120"/>
                <a:ea typeface="華康采風體W3(P)" panose="03000300000000000000" pitchFamily="66" charset="-120"/>
              </a:rPr>
              <a:t>臺北市政府交通局</a:t>
            </a:r>
            <a:endParaRPr lang="en-US" altLang="zh-TW" sz="2000" b="1" dirty="0">
              <a:latin typeface="華康采風體W3(P)" panose="03000300000000000000" pitchFamily="66" charset="-120"/>
              <a:ea typeface="華康采風體W3(P)" panose="03000300000000000000" pitchFamily="66" charset="-120"/>
            </a:endParaRP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zh-TW" altLang="en-US" sz="2000" b="1" dirty="0">
                <a:latin typeface="華康采風體W3(P)" panose="03000300000000000000" pitchFamily="66" charset="-120"/>
                <a:ea typeface="華康采風體W3(P)" panose="03000300000000000000" pitchFamily="66" charset="-120"/>
              </a:rPr>
              <a:t>財團法人靖娟兒童安全文教基金會</a:t>
            </a:r>
          </a:p>
        </p:txBody>
      </p:sp>
    </p:spTree>
    <p:extLst>
      <p:ext uri="{BB962C8B-B14F-4D97-AF65-F5344CB8AC3E}">
        <p14:creationId xmlns:p14="http://schemas.microsoft.com/office/powerpoint/2010/main" val="31719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3"/>
          <p:cNvSpPr/>
          <p:nvPr/>
        </p:nvSpPr>
        <p:spPr>
          <a:xfrm>
            <a:off x="2339752" y="116632"/>
            <a:ext cx="4968552" cy="1368152"/>
          </a:xfrm>
          <a:prstGeom prst="cloudCallout">
            <a:avLst>
              <a:gd name="adj1" fmla="val -67712"/>
              <a:gd name="adj2" fmla="val -1869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走路時還要注意什麼事情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  <a:endParaRPr lang="zh-TW" altLang="en-US" sz="2400" dirty="0">
              <a:solidFill>
                <a:schemeClr val="tx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pic>
        <p:nvPicPr>
          <p:cNvPr id="2" name="不要在馬路上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1772816"/>
            <a:ext cx="612068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0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1258888" y="342900"/>
            <a:ext cx="6769100" cy="692150"/>
          </a:xfrm>
        </p:spPr>
        <p:txBody>
          <a:bodyPr/>
          <a:lstStyle/>
          <a:p>
            <a:pPr algn="ctr" eaLnBrk="1" hangingPunct="1"/>
            <a:r>
              <a:rPr lang="zh-TW" altLang="en-US" sz="440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想一想，說一說</a:t>
            </a:r>
          </a:p>
        </p:txBody>
      </p:sp>
      <p:sp>
        <p:nvSpPr>
          <p:cNvPr id="4" name="雲朵形圖說文字 3"/>
          <p:cNvSpPr/>
          <p:nvPr/>
        </p:nvSpPr>
        <p:spPr bwMode="auto">
          <a:xfrm>
            <a:off x="1043608" y="1610424"/>
            <a:ext cx="6335713" cy="2568947"/>
          </a:xfrm>
          <a:prstGeom prst="cloudCallout">
            <a:avLst>
              <a:gd name="adj1" fmla="val 52059"/>
              <a:gd name="adj2" fmla="val 79424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dirty="0">
                <a:solidFill>
                  <a:prstClr val="black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小朋友，影片中看到了什麼</a:t>
            </a:r>
            <a:r>
              <a:rPr lang="zh-TW" altLang="en-US" sz="3200" dirty="0">
                <a:solidFill>
                  <a:prstClr val="black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3200" dirty="0">
                <a:solidFill>
                  <a:prstClr val="black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</a:p>
        </p:txBody>
      </p:sp>
      <p:pic>
        <p:nvPicPr>
          <p:cNvPr id="11269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797425"/>
            <a:ext cx="1801813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0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雲朵形圖說文字 4"/>
          <p:cNvSpPr/>
          <p:nvPr/>
        </p:nvSpPr>
        <p:spPr>
          <a:xfrm>
            <a:off x="2339752" y="116632"/>
            <a:ext cx="4968552" cy="1728192"/>
          </a:xfrm>
          <a:prstGeom prst="cloudCallout">
            <a:avLst>
              <a:gd name="adj1" fmla="val -70373"/>
              <a:gd name="adj2" fmla="val 616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在街道及馬路上上行走，這些行為適合嗎？</a:t>
            </a:r>
            <a:endParaRPr lang="zh-TW" altLang="en-US" sz="2400" dirty="0">
              <a:solidFill>
                <a:schemeClr val="tx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60848"/>
            <a:ext cx="5532725" cy="3911391"/>
          </a:xfrm>
          <a:prstGeom prst="rect">
            <a:avLst/>
          </a:prstGeom>
        </p:spPr>
      </p:pic>
      <p:sp>
        <p:nvSpPr>
          <p:cNvPr id="10" name="乘號 9"/>
          <p:cNvSpPr/>
          <p:nvPr/>
        </p:nvSpPr>
        <p:spPr>
          <a:xfrm>
            <a:off x="2405814" y="1841342"/>
            <a:ext cx="4536504" cy="45091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書卷 (水平) 10"/>
          <p:cNvSpPr/>
          <p:nvPr/>
        </p:nvSpPr>
        <p:spPr>
          <a:xfrm>
            <a:off x="1907703" y="5517232"/>
            <a:ext cx="5532725" cy="11967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路邊玩耍很危險</a:t>
            </a:r>
            <a:endParaRPr lang="zh-TW" altLang="en-US" sz="32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958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09328"/>
            <a:ext cx="5703963" cy="4032448"/>
          </a:xfrm>
          <a:prstGeom prst="rect">
            <a:avLst/>
          </a:prstGeom>
        </p:spPr>
      </p:pic>
      <p:sp>
        <p:nvSpPr>
          <p:cNvPr id="7" name="乘號 6"/>
          <p:cNvSpPr/>
          <p:nvPr/>
        </p:nvSpPr>
        <p:spPr>
          <a:xfrm>
            <a:off x="2131393" y="570992"/>
            <a:ext cx="4536504" cy="45091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書卷 (水平) 7"/>
          <p:cNvSpPr/>
          <p:nvPr/>
        </p:nvSpPr>
        <p:spPr>
          <a:xfrm>
            <a:off x="1533460" y="4666248"/>
            <a:ext cx="5718167" cy="11967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分</a:t>
            </a:r>
            <a:r>
              <a:rPr lang="zh-TW" altLang="en-US" sz="32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心行走不安全</a:t>
            </a:r>
            <a:endParaRPr lang="zh-TW" altLang="en-US" sz="32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951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47" y="786574"/>
            <a:ext cx="5715639" cy="4040703"/>
          </a:xfrm>
          <a:prstGeom prst="rect">
            <a:avLst/>
          </a:prstGeom>
        </p:spPr>
      </p:pic>
      <p:sp>
        <p:nvSpPr>
          <p:cNvPr id="5" name="乘號 4"/>
          <p:cNvSpPr/>
          <p:nvPr/>
        </p:nvSpPr>
        <p:spPr>
          <a:xfrm>
            <a:off x="2224481" y="592497"/>
            <a:ext cx="4536504" cy="45091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書卷 (水平) 5"/>
          <p:cNvSpPr/>
          <p:nvPr/>
        </p:nvSpPr>
        <p:spPr>
          <a:xfrm>
            <a:off x="1578147" y="4649989"/>
            <a:ext cx="5718167" cy="11967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隨意衝出意外多</a:t>
            </a:r>
            <a:endParaRPr lang="zh-TW" altLang="en-US" sz="32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565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41784"/>
            <a:ext cx="7859216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accent1">
                    <a:lumMod val="75000"/>
                  </a:schemeClr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安全守則</a:t>
            </a:r>
            <a:endParaRPr lang="zh-TW" altLang="en-US" sz="6000" dirty="0">
              <a:solidFill>
                <a:schemeClr val="accent1">
                  <a:lumMod val="75000"/>
                </a:schemeClr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sp>
        <p:nvSpPr>
          <p:cNvPr id="4" name="心形 3"/>
          <p:cNvSpPr/>
          <p:nvPr/>
        </p:nvSpPr>
        <p:spPr>
          <a:xfrm>
            <a:off x="1331640" y="1484784"/>
            <a:ext cx="6439544" cy="5040560"/>
          </a:xfrm>
          <a:prstGeom prst="hear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zh-TW" sz="1400" dirty="0"/>
          </a:p>
          <a:p>
            <a:pPr algn="ctr">
              <a:spcBef>
                <a:spcPts val="1800"/>
              </a:spcBef>
            </a:pPr>
            <a:r>
              <a:rPr lang="zh-TW" altLang="zh-TW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慢慢走、慢慢走，</a:t>
            </a:r>
          </a:p>
          <a:p>
            <a:pPr algn="ctr">
              <a:spcBef>
                <a:spcPts val="1800"/>
              </a:spcBef>
            </a:pPr>
            <a:r>
              <a:rPr lang="zh-TW" altLang="zh-TW" sz="2800" dirty="0"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不</a:t>
            </a:r>
            <a:r>
              <a:rPr lang="zh-TW" altLang="en-US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追</a:t>
            </a:r>
            <a:r>
              <a:rPr lang="zh-TW" altLang="zh-TW" sz="2800" dirty="0"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不</a:t>
            </a:r>
            <a:r>
              <a:rPr lang="zh-TW" altLang="zh-TW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跑</a:t>
            </a:r>
            <a:r>
              <a:rPr lang="zh-TW" altLang="zh-TW" sz="2800" dirty="0"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不</a:t>
            </a:r>
            <a:r>
              <a:rPr lang="zh-TW" altLang="en-US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嬉鬧</a:t>
            </a:r>
            <a:r>
              <a:rPr lang="zh-TW" altLang="zh-TW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。</a:t>
            </a:r>
            <a:endParaRPr lang="en-US" altLang="zh-TW" sz="28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algn="ctr">
              <a:spcBef>
                <a:spcPts val="1800"/>
              </a:spcBef>
            </a:pPr>
            <a:r>
              <a:rPr lang="zh-TW" altLang="en-US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專心</a:t>
            </a:r>
            <a:r>
              <a:rPr lang="zh-TW" altLang="zh-TW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走、</a:t>
            </a:r>
            <a:r>
              <a:rPr lang="zh-TW" altLang="en-US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專心</a:t>
            </a:r>
            <a:r>
              <a:rPr lang="zh-TW" altLang="zh-TW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走，</a:t>
            </a:r>
          </a:p>
          <a:p>
            <a:pPr algn="ctr">
              <a:spcBef>
                <a:spcPts val="1800"/>
              </a:spcBef>
            </a:pPr>
            <a:r>
              <a:rPr lang="zh-TW" altLang="en-US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安全就在我左右</a:t>
            </a:r>
            <a:r>
              <a:rPr lang="zh-TW" altLang="zh-TW" sz="2800" b="1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。</a:t>
            </a:r>
            <a:endParaRPr lang="zh-TW" altLang="zh-TW" sz="28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algn="ctr"/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8982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7" b="25995"/>
          <a:stretch/>
        </p:blipFill>
        <p:spPr>
          <a:xfrm>
            <a:off x="1331640" y="4509120"/>
            <a:ext cx="6299469" cy="2520281"/>
          </a:xfrm>
          <a:prstGeom prst="rect">
            <a:avLst/>
          </a:prstGeom>
        </p:spPr>
      </p:pic>
      <p:sp>
        <p:nvSpPr>
          <p:cNvPr id="5" name="雲朵形圖說文字 4"/>
          <p:cNvSpPr/>
          <p:nvPr/>
        </p:nvSpPr>
        <p:spPr>
          <a:xfrm>
            <a:off x="2267744" y="116632"/>
            <a:ext cx="5472608" cy="1944216"/>
          </a:xfrm>
          <a:prstGeom prst="cloudCallout">
            <a:avLst>
              <a:gd name="adj1" fmla="val -67712"/>
              <a:gd name="adj2" fmla="val -1869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小朋友，</a:t>
            </a:r>
            <a:endParaRPr lang="en-US" altLang="zh-TW" sz="2400" dirty="0" smtClean="0">
              <a:solidFill>
                <a:schemeClr val="tx1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你平常都用什麼方式來學校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2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  <a:endParaRPr lang="zh-TW" altLang="en-US" sz="2400" dirty="0">
              <a:solidFill>
                <a:schemeClr val="tx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43608" y="2636912"/>
            <a:ext cx="7092788" cy="15121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★搭乘機車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上學   </a:t>
            </a:r>
            <a:r>
              <a:rPr lang="zh-TW" altLang="zh-TW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★</a:t>
            </a:r>
            <a:r>
              <a:rPr lang="zh-TW" altLang="en-US" sz="24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搭乘汽車上學</a:t>
            </a:r>
            <a:endParaRPr lang="en-US" altLang="zh-TW" sz="2400" dirty="0">
              <a:solidFill>
                <a:schemeClr val="tx1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★搭乘捷運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上學   ★</a:t>
            </a:r>
            <a:r>
              <a:rPr lang="zh-TW" altLang="en-US" sz="24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走路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上學</a:t>
            </a:r>
            <a:endParaRPr lang="zh-TW" altLang="en-US" sz="2400" dirty="0">
              <a:solidFill>
                <a:schemeClr val="tx1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698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4" y="2564904"/>
            <a:ext cx="5843453" cy="3768569"/>
          </a:xfrm>
          <a:prstGeom prst="rect">
            <a:avLst/>
          </a:prstGeom>
        </p:spPr>
      </p:pic>
      <p:sp>
        <p:nvSpPr>
          <p:cNvPr id="5" name="雲朵形圖說文字 4"/>
          <p:cNvSpPr/>
          <p:nvPr/>
        </p:nvSpPr>
        <p:spPr>
          <a:xfrm>
            <a:off x="2339752" y="116632"/>
            <a:ext cx="5472608" cy="1944216"/>
          </a:xfrm>
          <a:prstGeom prst="cloudCallout">
            <a:avLst>
              <a:gd name="adj1" fmla="val -67712"/>
              <a:gd name="adj2" fmla="val -1869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小朋友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，走路</a:t>
            </a:r>
            <a:r>
              <a:rPr lang="zh-TW" altLang="en-US" sz="24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上學或回家時會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經過什麼樣的區域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24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  <a:endParaRPr lang="zh-TW" altLang="en-US" sz="2400" dirty="0">
              <a:solidFill>
                <a:schemeClr val="tx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7"/>
          <a:stretch/>
        </p:blipFill>
        <p:spPr>
          <a:xfrm>
            <a:off x="784194" y="2564905"/>
            <a:ext cx="5843453" cy="3768568"/>
          </a:xfrm>
          <a:prstGeom prst="rect">
            <a:avLst/>
          </a:prstGeom>
        </p:spPr>
      </p:pic>
      <p:sp>
        <p:nvSpPr>
          <p:cNvPr id="10" name="波浪 9"/>
          <p:cNvSpPr/>
          <p:nvPr/>
        </p:nvSpPr>
        <p:spPr>
          <a:xfrm>
            <a:off x="6876256" y="5253353"/>
            <a:ext cx="2016224" cy="122413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騎樓</a:t>
            </a:r>
            <a:endParaRPr lang="zh-TW" altLang="en-US" sz="36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681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692696"/>
            <a:ext cx="6192688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92696"/>
            <a:ext cx="6192688" cy="4176464"/>
          </a:xfrm>
          <a:prstGeom prst="rect">
            <a:avLst/>
          </a:prstGeom>
        </p:spPr>
      </p:pic>
      <p:sp>
        <p:nvSpPr>
          <p:cNvPr id="3" name="波浪 2"/>
          <p:cNvSpPr/>
          <p:nvPr/>
        </p:nvSpPr>
        <p:spPr>
          <a:xfrm>
            <a:off x="3347864" y="5157192"/>
            <a:ext cx="2592288" cy="1224136"/>
          </a:xfrm>
          <a:prstGeom prst="wav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人行道</a:t>
            </a:r>
            <a:endParaRPr lang="zh-TW" altLang="en-US" sz="36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62155"/>
            <a:ext cx="5832648" cy="40610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89" y="662156"/>
            <a:ext cx="5864407" cy="4102486"/>
          </a:xfrm>
          <a:prstGeom prst="rect">
            <a:avLst/>
          </a:prstGeom>
        </p:spPr>
      </p:pic>
      <p:sp>
        <p:nvSpPr>
          <p:cNvPr id="4" name="波浪 3"/>
          <p:cNvSpPr/>
          <p:nvPr/>
        </p:nvSpPr>
        <p:spPr>
          <a:xfrm>
            <a:off x="1603792" y="5085184"/>
            <a:ext cx="5944905" cy="129614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沒有人行道的小巷弄</a:t>
            </a:r>
            <a:endParaRPr lang="zh-TW" altLang="en-US" sz="3200" dirty="0"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965089" y="2304386"/>
            <a:ext cx="3188833" cy="2261076"/>
            <a:chOff x="-2852937" y="2118188"/>
            <a:chExt cx="3188833" cy="2261076"/>
          </a:xfrm>
        </p:grpSpPr>
        <p:pic>
          <p:nvPicPr>
            <p:cNvPr id="5" name="圖片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46426" y="2118188"/>
              <a:ext cx="3182322" cy="2249228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-2852937" y="3856044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華康POP1體注音" panose="02010600010101010101" pitchFamily="2" charset="-120"/>
                  <a:ea typeface="華康POP1體注音" panose="02010600010101010101" pitchFamily="2" charset="-120"/>
                </a:rPr>
                <a:t>騎樓</a:t>
              </a:r>
              <a:endParaRPr lang="zh-TW" altLang="en-US" sz="2800" dirty="0">
                <a:latin typeface="華康POP1體注音" panose="02010600010101010101" pitchFamily="2" charset="-120"/>
                <a:ea typeface="華康POP1體注音" panose="02010600010101010101" pitchFamily="2" charset="-120"/>
              </a:endParaRPr>
            </a:p>
          </p:txBody>
        </p:sp>
      </p:grpSp>
      <p:pic>
        <p:nvPicPr>
          <p:cNvPr id="7" name="內容版面配置區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694" y="2302051"/>
            <a:ext cx="3188176" cy="2253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雲朵形圖說文字 7"/>
          <p:cNvSpPr/>
          <p:nvPr/>
        </p:nvSpPr>
        <p:spPr>
          <a:xfrm>
            <a:off x="2339752" y="116632"/>
            <a:ext cx="5472608" cy="1728192"/>
          </a:xfrm>
          <a:prstGeom prst="cloudCallout">
            <a:avLst>
              <a:gd name="adj1" fmla="val -67712"/>
              <a:gd name="adj2" fmla="val -1869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在這些地方行走應該要注意些什麼</a:t>
            </a:r>
            <a:r>
              <a:rPr lang="zh-TW" altLang="en-US" sz="2400" dirty="0">
                <a:solidFill>
                  <a:schemeClr val="tx1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24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  <a:endParaRPr lang="zh-TW" altLang="en-US" sz="2400" dirty="0">
              <a:solidFill>
                <a:schemeClr val="tx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365111" y="4042242"/>
            <a:ext cx="1885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人行</a:t>
            </a:r>
            <a:r>
              <a:rPr lang="zh-TW" altLang="en-US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道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1835311" y="4992111"/>
            <a:ext cx="5472608" cy="158417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有騎樓和人行道的路段時，應該行走</a:t>
            </a:r>
            <a:r>
              <a:rPr lang="zh-TW" altLang="en-US" sz="2800" dirty="0" smtClean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在上面才安全</a:t>
            </a:r>
            <a:r>
              <a:rPr lang="zh-TW" altLang="en-US" sz="2800" dirty="0"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66891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雲朵形圖說文字 7"/>
          <p:cNvSpPr/>
          <p:nvPr/>
        </p:nvSpPr>
        <p:spPr>
          <a:xfrm>
            <a:off x="2339752" y="116632"/>
            <a:ext cx="5328592" cy="1368152"/>
          </a:xfrm>
          <a:prstGeom prst="cloudCallout">
            <a:avLst>
              <a:gd name="adj1" fmla="val -68952"/>
              <a:gd name="adj2" fmla="val 1789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有些地方有騎樓，但是卻</a:t>
            </a:r>
            <a:r>
              <a:rPr lang="en-US" altLang="zh-TW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…</a:t>
            </a:r>
            <a:endParaRPr lang="zh-TW" altLang="en-US" sz="2400" dirty="0">
              <a:solidFill>
                <a:schemeClr val="tx1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pic>
        <p:nvPicPr>
          <p:cNvPr id="2" name="1.騎樓封閉無法通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628800"/>
            <a:ext cx="6750496" cy="506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8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1258888" y="342900"/>
            <a:ext cx="6769100" cy="692150"/>
          </a:xfrm>
        </p:spPr>
        <p:txBody>
          <a:bodyPr/>
          <a:lstStyle/>
          <a:p>
            <a:pPr algn="ctr" eaLnBrk="1" hangingPunct="1"/>
            <a:r>
              <a:rPr lang="zh-TW" altLang="en-US" sz="440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想一想，說一說</a:t>
            </a:r>
          </a:p>
        </p:txBody>
      </p:sp>
      <p:sp>
        <p:nvSpPr>
          <p:cNvPr id="4" name="雲朵形圖說文字 3"/>
          <p:cNvSpPr/>
          <p:nvPr/>
        </p:nvSpPr>
        <p:spPr bwMode="auto">
          <a:xfrm>
            <a:off x="611560" y="1412776"/>
            <a:ext cx="6335713" cy="3505051"/>
          </a:xfrm>
          <a:prstGeom prst="cloudCallout">
            <a:avLst>
              <a:gd name="adj1" fmla="val 57971"/>
              <a:gd name="adj2" fmla="val 49405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dirty="0" smtClean="0">
                <a:solidFill>
                  <a:prstClr val="black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如果遇到像影片中的小朋友一樣時，要怎麼走才安全？</a:t>
            </a:r>
            <a:endParaRPr lang="zh-TW" altLang="en-US" sz="3200" dirty="0">
              <a:solidFill>
                <a:prstClr val="black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1269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797425"/>
            <a:ext cx="1801813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22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3"/>
          <p:cNvSpPr/>
          <p:nvPr/>
        </p:nvSpPr>
        <p:spPr>
          <a:xfrm>
            <a:off x="2339752" y="116632"/>
            <a:ext cx="4968552" cy="1728192"/>
          </a:xfrm>
          <a:prstGeom prst="cloudCallout">
            <a:avLst>
              <a:gd name="adj1" fmla="val -67712"/>
              <a:gd name="adj2" fmla="val -1869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應</a:t>
            </a:r>
            <a:r>
              <a:rPr lang="zh-TW" altLang="en-US" sz="2400" dirty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該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要怎麼走才安全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呢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？</a:t>
            </a:r>
            <a:endParaRPr lang="zh-TW" altLang="en-US" sz="2400" dirty="0">
              <a:solidFill>
                <a:schemeClr val="tx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</p:txBody>
      </p:sp>
      <p:sp>
        <p:nvSpPr>
          <p:cNvPr id="5" name="內容版面配置區 5"/>
          <p:cNvSpPr>
            <a:spLocks noGrp="1" noChangeArrowheads="1"/>
          </p:cNvSpPr>
          <p:nvPr>
            <p:ph idx="1"/>
          </p:nvPr>
        </p:nvSpPr>
        <p:spPr>
          <a:xfrm>
            <a:off x="827584" y="2204864"/>
            <a:ext cx="7650163" cy="3672408"/>
          </a:xfrm>
          <a:prstGeom prst="wedgeRoundRectCallout">
            <a:avLst>
              <a:gd name="adj1" fmla="val 36505"/>
              <a:gd name="adj2" fmla="val 54954"/>
              <a:gd name="adj3" fmla="val 16667"/>
            </a:avLst>
          </a:prstGeom>
          <a:solidFill>
            <a:srgbClr val="EFFAD2"/>
          </a:solidFill>
          <a:ln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2800" b="1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1.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在學校附近</a:t>
            </a:r>
            <a:r>
              <a:rPr lang="zh-TW" altLang="en-US" sz="2800" b="1" dirty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有導護爸</a:t>
            </a:r>
            <a:r>
              <a:rPr lang="zh-TW" altLang="en-US" sz="2800" b="1" dirty="0" smtClean="0">
                <a:solidFill>
                  <a:srgbClr val="FF0000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爸</a:t>
            </a:r>
            <a:r>
              <a:rPr lang="zh-TW" altLang="en-US" sz="2800" b="1" dirty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媽</a:t>
            </a:r>
            <a:r>
              <a:rPr lang="zh-TW" altLang="en-US" sz="2800" b="1" dirty="0" smtClean="0">
                <a:solidFill>
                  <a:srgbClr val="FF0000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媽</a:t>
            </a:r>
            <a:endParaRPr lang="en-US" altLang="zh-TW" sz="2800" b="1" dirty="0" smtClean="0">
              <a:solidFill>
                <a:srgbClr val="FF0000"/>
              </a:solidFill>
              <a:latin typeface="華康POP1體破音一" panose="02010600010101010101" pitchFamily="2" charset="-120"/>
              <a:ea typeface="華康POP1體破音一" panose="02010600010101010101" pitchFamily="2" charset="-12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  <a:latin typeface="華康POP1體破音一" panose="02010600010101010101" pitchFamily="2" charset="-120"/>
                <a:ea typeface="華康POP1體破音一" panose="02010600010101010101" pitchFamily="2" charset="-120"/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及學校老師時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，要遵守指揮</a:t>
            </a:r>
            <a:endParaRPr lang="en-US" altLang="zh-TW" sz="2800" b="1" dirty="0" smtClean="0">
              <a:solidFill>
                <a:srgbClr val="0070C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 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 行走。</a:t>
            </a:r>
            <a:endParaRPr lang="en-US" altLang="zh-TW" sz="2800" b="1" dirty="0" smtClean="0">
              <a:solidFill>
                <a:srgbClr val="0070C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TW" sz="2800" b="1" dirty="0" smtClean="0">
              <a:solidFill>
                <a:srgbClr val="0070C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2800" b="1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2.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其他地方如果騎樓人行道被</a:t>
            </a:r>
            <a:endParaRPr lang="en-US" altLang="zh-TW" sz="2800" b="1" dirty="0" smtClean="0">
              <a:solidFill>
                <a:srgbClr val="0070C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2800" b="1" dirty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 </a:t>
            </a:r>
            <a:r>
              <a:rPr lang="en-US" altLang="zh-TW" sz="2800" b="1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  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佔用，不得不走到道路上時，</a:t>
            </a:r>
            <a:endParaRPr lang="en-US" altLang="zh-TW" sz="2800" b="1" dirty="0" smtClean="0">
              <a:solidFill>
                <a:srgbClr val="0070C0"/>
              </a:solidFill>
              <a:latin typeface="華康POP1體注音" panose="02010600010101010101" pitchFamily="2" charset="-120"/>
              <a:ea typeface="華康POP1體注音" panose="02010600010101010101" pitchFamily="2" charset="-12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2800" b="1" dirty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 </a:t>
            </a:r>
            <a:r>
              <a:rPr lang="en-US" altLang="zh-TW" sz="2800" b="1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  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應該</a:t>
            </a:r>
            <a:r>
              <a:rPr lang="zh-TW" altLang="en-US" sz="2800" b="1" dirty="0" smtClean="0">
                <a:solidFill>
                  <a:srgbClr val="FF000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靠邊並且面向來車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POP1體注音" panose="02010600010101010101" pitchFamily="2" charset="-120"/>
                <a:ea typeface="華康POP1體注音" panose="02010600010101010101" pitchFamily="2" charset="-120"/>
              </a:rPr>
              <a:t>行走。</a:t>
            </a:r>
            <a:endParaRPr lang="en-US" altLang="zh-TW" sz="3600" b="1" dirty="0" smtClean="0">
              <a:solidFill>
                <a:srgbClr val="0070C0"/>
              </a:solidFill>
              <a:latin typeface="文鼎標楷注音" pitchFamily="34" charset="-120"/>
              <a:ea typeface="文鼎標楷注音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6000" b="1" dirty="0" smtClean="0">
              <a:solidFill>
                <a:srgbClr val="7030A0"/>
              </a:solidFill>
              <a:latin typeface="文鼎標楷注音" pitchFamily="34" charset="-120"/>
              <a:ea typeface="文鼎標楷注音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969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</TotalTime>
  <Words>247</Words>
  <Application>Microsoft Office PowerPoint</Application>
  <PresentationFormat>如螢幕大小 (4:3)</PresentationFormat>
  <Paragraphs>39</Paragraphs>
  <Slides>15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15</vt:i4>
      </vt:variant>
    </vt:vector>
  </HeadingPairs>
  <TitlesOfParts>
    <vt:vector size="30" baseType="lpstr">
      <vt:lpstr>Calibri Light</vt:lpstr>
      <vt:lpstr>SimSun</vt:lpstr>
      <vt:lpstr>華康POP1體破音一</vt:lpstr>
      <vt:lpstr>Calibri</vt:lpstr>
      <vt:lpstr>文鼎標楷注音</vt:lpstr>
      <vt:lpstr>新細明體</vt:lpstr>
      <vt:lpstr>華康POP1體注音</vt:lpstr>
      <vt:lpstr>Arial</vt:lpstr>
      <vt:lpstr>华文细黑</vt:lpstr>
      <vt:lpstr>Wingdings</vt:lpstr>
      <vt:lpstr>MS UI Gothic</vt:lpstr>
      <vt:lpstr>華康采風體W3(P)</vt:lpstr>
      <vt:lpstr>SimSun</vt:lpstr>
      <vt:lpstr>Office 佈景主題</vt:lpstr>
      <vt:lpstr>1_Office 佈景主題</vt:lpstr>
      <vt:lpstr>專心行走 安全在左右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想一想，說一說</vt:lpstr>
      <vt:lpstr>PowerPoint 簡報</vt:lpstr>
      <vt:lpstr>PowerPoint 簡報</vt:lpstr>
      <vt:lpstr>想一想，說一說</vt:lpstr>
      <vt:lpstr>PowerPoint 簡報</vt:lpstr>
      <vt:lpstr>PowerPoint 簡報</vt:lpstr>
      <vt:lpstr>PowerPoint 簡報</vt:lpstr>
      <vt:lpstr>安全守則</vt:lpstr>
    </vt:vector>
  </TitlesOfParts>
  <Company>Snes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Administrator</cp:lastModifiedBy>
  <cp:revision>148</cp:revision>
  <dcterms:created xsi:type="dcterms:W3CDTF">2014-09-27T07:35:44Z</dcterms:created>
  <dcterms:modified xsi:type="dcterms:W3CDTF">2015-01-06T01:50:23Z</dcterms:modified>
</cp:coreProperties>
</file>