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4" r:id="rId1"/>
    <p:sldMasterId id="2147483756" r:id="rId2"/>
    <p:sldMasterId id="2147483768" r:id="rId3"/>
  </p:sldMasterIdLst>
  <p:handoutMasterIdLst>
    <p:handoutMasterId r:id="rId19"/>
  </p:handoutMasterIdLst>
  <p:sldIdLst>
    <p:sldId id="256" r:id="rId4"/>
    <p:sldId id="281" r:id="rId5"/>
    <p:sldId id="291" r:id="rId6"/>
    <p:sldId id="288" r:id="rId7"/>
    <p:sldId id="289" r:id="rId8"/>
    <p:sldId id="296" r:id="rId9"/>
    <p:sldId id="290" r:id="rId10"/>
    <p:sldId id="292" r:id="rId11"/>
    <p:sldId id="293" r:id="rId12"/>
    <p:sldId id="275" r:id="rId13"/>
    <p:sldId id="285" r:id="rId14"/>
    <p:sldId id="276" r:id="rId15"/>
    <p:sldId id="294" r:id="rId16"/>
    <p:sldId id="295" r:id="rId17"/>
    <p:sldId id="277" r:id="rId18"/>
  </p:sldIdLst>
  <p:sldSz cx="9144000" cy="6858000" type="screen4x3"/>
  <p:notesSz cx="6710363" cy="9842500"/>
  <p:embeddedFontLst>
    <p:embeddedFont>
      <p:font typeface="SimSun" panose="02010600030101010101" pitchFamily="2" charset="-122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華康POP1體破音一" panose="02010600010101010101" pitchFamily="2" charset="-120"/>
      <p:regular r:id="rId23"/>
    </p:embeddedFont>
    <p:embeddedFont>
      <p:font typeface="SimSun" panose="02010600030101010101" pitchFamily="2" charset="-122"/>
      <p:regular r:id="rId20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華康POP1體注音" panose="02010600010101010101" pitchFamily="2" charset="-120"/>
      <p:regular r:id="rId28"/>
    </p:embeddedFont>
    <p:embeddedFont>
      <p:font typeface="华文细黑" panose="020B0604020202020204" charset="0"/>
      <p:regular r:id="rId29"/>
    </p:embeddedFont>
    <p:embeddedFont>
      <p:font typeface="標楷體" panose="03000509000000000000" pitchFamily="65" charset="-120"/>
      <p:regular r:id="rId30"/>
    </p:embeddedFont>
    <p:embeddedFont>
      <p:font typeface="華康采風體W3(P)" panose="03000300000000000000" pitchFamily="66" charset="-120"/>
      <p:regular r:id="rId31"/>
    </p:embeddedFont>
    <p:embeddedFont>
      <p:font typeface="MS UI Gothic" panose="020B0600070205080204" pitchFamily="34" charset="-128"/>
      <p:regular r:id="rId32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27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68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192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49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974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0D10E-D977-4401-914B-9265917274D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AAC4D840-FC8F-49EB-902C-D9D4096D9C8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7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33CBB-2829-47DE-A6E7-5C79D0E2EBC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15FBAAFD-169C-445E-930D-DDECDE502E3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33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10801-DAC2-403D-8B3F-7B6DC34E0D3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64869AB2-A6D4-4CA2-A01F-7EBFDADC951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0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8769B-2D60-423A-8F1D-63CDED285B8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86E4F627-D3D2-4315-A020-B5AFC3C880E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42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500C7-0B57-40AC-B660-D608308820B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0921C8FB-662B-4C08-B5E7-32802501A5E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57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DB7B9-229A-4F42-9C47-7F368FC00AF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E67379FD-F036-49C9-B2E6-6FEE8C079B3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72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A0036-5F93-4A96-9B52-4A2152B7DEF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97F60E18-3F9F-4299-95C7-59B22261FD87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62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D3BD6-74D9-4041-88C9-9FB249132E6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C99F8E34-8F4E-4BB0-B812-55D726A7953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5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68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C3D2B-5AB5-44CF-BB18-95D42C0706F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FB50AF00-0610-4E7E-B8BB-09FB92CE090E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24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35E5C-C6D9-44BA-86A4-0A43172597F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024B9FA5-143C-4DD2-AD69-7AFBA4AAD93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41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25EE-61CC-4B16-A704-59B21A0192A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7557A83E-6850-481F-82E5-61547F18296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0D10E-D977-4401-914B-9265917274D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AAC4D840-FC8F-49EB-902C-D9D4096D9C8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01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33CBB-2829-47DE-A6E7-5C79D0E2EBC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15FBAAFD-169C-445E-930D-DDECDE502E3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19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10801-DAC2-403D-8B3F-7B6DC34E0D3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64869AB2-A6D4-4CA2-A01F-7EBFDADC951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27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8769B-2D60-423A-8F1D-63CDED285B8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86E4F627-D3D2-4315-A020-B5AFC3C880E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3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500C7-0B57-40AC-B660-D608308820B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0921C8FB-662B-4C08-B5E7-32802501A5E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18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DB7B9-229A-4F42-9C47-7F368FC00AF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E67379FD-F036-49C9-B2E6-6FEE8C079B3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32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A0036-5F93-4A96-9B52-4A2152B7DEF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97F60E18-3F9F-4299-95C7-59B22261FD87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8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0642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D3BD6-74D9-4041-88C9-9FB249132E6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C99F8E34-8F4E-4BB0-B812-55D726A7953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17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C3D2B-5AB5-44CF-BB18-95D42C0706F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FB50AF00-0610-4E7E-B8BB-09FB92CE090E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52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35E5C-C6D9-44BA-86A4-0A43172597F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024B9FA5-143C-4DD2-AD69-7AFBA4AAD93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46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25EE-61CC-4B16-A704-59B21A0192A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2015/4/1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7557A83E-6850-481F-82E5-61547F18296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9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493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93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80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622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730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44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761ED-1562-4D3C-8CB9-E21EA8A4E6F9}" type="datetimeFigureOut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757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0596BA-948F-4B52-8F32-9F8B1EA444DC}" type="datetimeFigureOut">
              <a:rPr lang="zh-TW" altLang="en-US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2015/4/1</a:t>
            </a:fld>
            <a:endParaRPr lang="zh-TW" altLang="en-US" i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i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</a:rPr>
              <a:t>Page </a:t>
            </a:r>
            <a:r>
              <a:rPr lang="de-DE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  <a:sym typeface="MS UI Gothic" panose="020B0600070205080204" pitchFamily="34" charset="-128"/>
              </a:rPr>
              <a:t></a:t>
            </a:r>
            <a:r>
              <a:rPr lang="de-DE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</a:rPr>
              <a:t> </a:t>
            </a:r>
            <a:fld id="{C17DD22C-A16F-42F0-8A63-5879F2F6282B}" type="slidenum">
              <a:rPr lang="en-US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i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257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0596BA-948F-4B52-8F32-9F8B1EA444DC}" type="datetimeFigureOut">
              <a:rPr lang="zh-TW" altLang="en-US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2015/4/1</a:t>
            </a:fld>
            <a:endParaRPr lang="zh-TW" altLang="en-US" i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i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</a:rPr>
              <a:t>Page </a:t>
            </a:r>
            <a:r>
              <a:rPr lang="de-DE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  <a:sym typeface="MS UI Gothic" panose="020B0600070205080204" pitchFamily="34" charset="-128"/>
              </a:rPr>
              <a:t></a:t>
            </a:r>
            <a:r>
              <a:rPr lang="de-DE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</a:rPr>
              <a:t> </a:t>
            </a:r>
            <a:fld id="{C17DD22C-A16F-42F0-8A63-5879F2F6282B}" type="slidenum">
              <a:rPr lang="en-US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i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787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12304;&#36628;&#21161;&#24433;&#29255;&#12305;1.&#23567;&#23416;&#36229;&#36617;&#26410;&#25140;&#24125;.wmv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&#12304;&#36628;&#21161;&#24433;&#29255;&#12305;2.&#27231;&#36554;&#19978;&#36084;&#24202;!%20&#30007;&#31461;&#38570;&#36973;&#29993;&#20986;&#21435;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2304;&#36628;&#21161;&#24433;&#29255;&#12305;3.&#23433;&#20840;&#24125;.ex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612576" y="1245791"/>
            <a:ext cx="10009112" cy="1512168"/>
          </a:xfrm>
        </p:spPr>
        <p:txBody>
          <a:bodyPr>
            <a:noAutofit/>
          </a:bodyPr>
          <a:lstStyle/>
          <a:p>
            <a:r>
              <a:rPr lang="zh-TW" altLang="en-US" sz="58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「坐」對了</a:t>
            </a:r>
            <a:r>
              <a:rPr lang="en-US" altLang="zh-TW" sz="58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/>
            </a:r>
            <a:br>
              <a:rPr lang="en-US" altLang="zh-TW" sz="58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</a:br>
            <a:r>
              <a:rPr lang="zh-TW" altLang="en-US" sz="58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才安全</a:t>
            </a:r>
            <a:r>
              <a:rPr lang="en-US" altLang="zh-TW" sz="5800" dirty="0" smtClean="0">
                <a:solidFill>
                  <a:schemeClr val="accent1">
                    <a:lumMod val="7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/>
            </a:r>
            <a:br>
              <a:rPr lang="en-US" altLang="zh-TW" sz="5800" dirty="0" smtClean="0">
                <a:solidFill>
                  <a:schemeClr val="accent1">
                    <a:lumMod val="7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</a:br>
            <a:endParaRPr lang="zh-TW" altLang="en-US" sz="5800" dirty="0">
              <a:solidFill>
                <a:schemeClr val="accent1">
                  <a:lumMod val="75000"/>
                </a:schemeClr>
              </a:solidFill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95738" y="2852738"/>
            <a:ext cx="39941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342900" indent="-1714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68580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028700" indent="-171450" defTabSz="6858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1371600" indent="-171450" defTabSz="6858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18288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2860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27432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2004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zh-TW" altLang="en-US" sz="2000" b="1" dirty="0">
                <a:latin typeface="華康采風體W3(P)" panose="03000300000000000000" pitchFamily="66" charset="-120"/>
                <a:ea typeface="華康采風體W3(P)" panose="03000300000000000000" pitchFamily="66" charset="-120"/>
              </a:rPr>
              <a:t>臺北市政府交通局</a:t>
            </a:r>
            <a:endParaRPr lang="en-US" altLang="zh-TW" sz="2000" b="1" dirty="0">
              <a:latin typeface="華康采風體W3(P)" panose="03000300000000000000" pitchFamily="66" charset="-120"/>
              <a:ea typeface="華康采風體W3(P)" panose="03000300000000000000" pitchFamily="66" charset="-120"/>
            </a:endParaRP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zh-TW" altLang="en-US" sz="2000" b="1" dirty="0">
                <a:latin typeface="華康采風體W3(P)" panose="03000300000000000000" pitchFamily="66" charset="-120"/>
                <a:ea typeface="華康采風體W3(P)" panose="03000300000000000000" pitchFamily="66" charset="-120"/>
              </a:rPr>
              <a:t>財團法人靖娟兒童安全文教基金會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63688" y="1983039"/>
            <a:ext cx="604867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342900" indent="-1714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68580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028700" indent="-171450" defTabSz="6858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1371600" indent="-171450" defTabSz="6858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18288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2860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27432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2004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TW" sz="3200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-</a:t>
            </a:r>
            <a:r>
              <a:rPr lang="zh-TW" altLang="en-US" sz="3200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機車乘車安全守則</a:t>
            </a:r>
            <a:r>
              <a:rPr lang="en-US" altLang="zh-TW" sz="3200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-</a:t>
            </a:r>
            <a:endParaRPr lang="zh-TW" altLang="en-US" sz="3200" dirty="0">
              <a:solidFill>
                <a:srgbClr val="0070C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19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雲朵形圖說文字 8"/>
          <p:cNvSpPr/>
          <p:nvPr/>
        </p:nvSpPr>
        <p:spPr>
          <a:xfrm>
            <a:off x="1939718" y="116632"/>
            <a:ext cx="5728626" cy="2664296"/>
          </a:xfrm>
          <a:prstGeom prst="cloudCallout">
            <a:avLst>
              <a:gd name="adj1" fmla="val -60497"/>
              <a:gd name="adj2" fmla="val -2848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小朋友！</a:t>
            </a:r>
            <a:endParaRPr lang="en-US" altLang="zh-TW" sz="3200" dirty="0" smtClean="0">
              <a:solidFill>
                <a:schemeClr val="accent1">
                  <a:lumMod val="75000"/>
                </a:schemeClr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搭乘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機車要坐在哪裡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51" y="2636912"/>
            <a:ext cx="4792522" cy="4221088"/>
          </a:xfrm>
          <a:prstGeom prst="rect">
            <a:avLst/>
          </a:prstGeom>
        </p:spPr>
      </p:pic>
      <p:pic>
        <p:nvPicPr>
          <p:cNvPr id="14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44" y="4293096"/>
            <a:ext cx="120808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98" y="3447167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乘號 5"/>
          <p:cNvSpPr/>
          <p:nvPr/>
        </p:nvSpPr>
        <p:spPr>
          <a:xfrm>
            <a:off x="3677929" y="4583111"/>
            <a:ext cx="1044116" cy="91618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030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雲朵形圖說文字 10"/>
          <p:cNvSpPr/>
          <p:nvPr/>
        </p:nvSpPr>
        <p:spPr>
          <a:xfrm>
            <a:off x="1939718" y="116632"/>
            <a:ext cx="6088666" cy="1868645"/>
          </a:xfrm>
          <a:prstGeom prst="cloudCallout">
            <a:avLst>
              <a:gd name="adj1" fmla="val -60497"/>
              <a:gd name="adj2" fmla="val -2848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機車可以乘坐幾個人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  <a:endParaRPr lang="zh-TW" altLang="en-US" sz="32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48221"/>
            <a:ext cx="4077072" cy="40770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03" y="2248221"/>
            <a:ext cx="4077072" cy="4077072"/>
          </a:xfrm>
          <a:prstGeom prst="rect">
            <a:avLst/>
          </a:prstGeom>
        </p:spPr>
      </p:pic>
      <p:pic>
        <p:nvPicPr>
          <p:cNvPr id="19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34" y="1703529"/>
            <a:ext cx="120808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97" y="1859568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波浪 15"/>
          <p:cNvSpPr/>
          <p:nvPr/>
        </p:nvSpPr>
        <p:spPr>
          <a:xfrm>
            <a:off x="683568" y="5429825"/>
            <a:ext cx="8280920" cy="144016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除了駕駛以外，只能在後座乘坐一人呦</a:t>
            </a:r>
            <a:r>
              <a:rPr lang="en-US" altLang="zh-TW" sz="24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!</a:t>
            </a:r>
            <a:endParaRPr lang="zh-TW" altLang="en-US" sz="24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sp>
        <p:nvSpPr>
          <p:cNvPr id="21" name="乘號 20"/>
          <p:cNvSpPr/>
          <p:nvPr/>
        </p:nvSpPr>
        <p:spPr>
          <a:xfrm>
            <a:off x="564703" y="2479050"/>
            <a:ext cx="4104456" cy="331236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雲朵形圖說文字 6"/>
          <p:cNvSpPr/>
          <p:nvPr/>
        </p:nvSpPr>
        <p:spPr>
          <a:xfrm>
            <a:off x="1939718" y="116632"/>
            <a:ext cx="7024770" cy="1868645"/>
          </a:xfrm>
          <a:prstGeom prst="cloudCallout">
            <a:avLst>
              <a:gd name="adj1" fmla="val -60497"/>
              <a:gd name="adj2" fmla="val -2848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哪一種乘坐的方式才是正確的</a:t>
            </a:r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  <a:endParaRPr lang="zh-TW" altLang="en-US" sz="32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4293096" cy="429309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68" y="2276872"/>
            <a:ext cx="4293096" cy="4293096"/>
          </a:xfrm>
          <a:prstGeom prst="rect">
            <a:avLst/>
          </a:prstGeom>
        </p:spPr>
      </p:pic>
      <p:pic>
        <p:nvPicPr>
          <p:cNvPr id="10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34" y="1703529"/>
            <a:ext cx="120808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97" y="1859568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乘號 11"/>
          <p:cNvSpPr/>
          <p:nvPr/>
        </p:nvSpPr>
        <p:spPr>
          <a:xfrm>
            <a:off x="4644008" y="2927395"/>
            <a:ext cx="4104456" cy="331236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60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3"/>
          <p:cNvSpPr/>
          <p:nvPr/>
        </p:nvSpPr>
        <p:spPr>
          <a:xfrm>
            <a:off x="1939718" y="116632"/>
            <a:ext cx="7024770" cy="2232248"/>
          </a:xfrm>
          <a:prstGeom prst="cloudCallout">
            <a:avLst>
              <a:gd name="adj1" fmla="val -60497"/>
              <a:gd name="adj2" fmla="val -2848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哪一個才是正確配戴安全帽的方式？</a:t>
            </a:r>
            <a:endParaRPr lang="zh-TW" altLang="en-US" sz="32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61" y="2610599"/>
            <a:ext cx="4005064" cy="40050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8" y="2613023"/>
            <a:ext cx="4005064" cy="4005064"/>
          </a:xfrm>
          <a:prstGeom prst="rect">
            <a:avLst/>
          </a:prstGeom>
        </p:spPr>
      </p:pic>
      <p:pic>
        <p:nvPicPr>
          <p:cNvPr id="8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97" y="2048825"/>
            <a:ext cx="120808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39964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乘號 9"/>
          <p:cNvSpPr/>
          <p:nvPr/>
        </p:nvSpPr>
        <p:spPr>
          <a:xfrm>
            <a:off x="438611" y="3068960"/>
            <a:ext cx="4104456" cy="331236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528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>
              <a:ea typeface="新細明體" panose="02020500000000000000" pitchFamily="18" charset="-120"/>
            </a:endParaRPr>
          </a:p>
        </p:txBody>
      </p:sp>
      <p:pic>
        <p:nvPicPr>
          <p:cNvPr id="25603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3933825"/>
            <a:ext cx="3816350" cy="2232025"/>
          </a:xfrm>
        </p:spPr>
      </p:pic>
      <p:sp>
        <p:nvSpPr>
          <p:cNvPr id="25604" name="圓角矩形圖說文字 3"/>
          <p:cNvSpPr>
            <a:spLocks noChangeArrowheads="1"/>
          </p:cNvSpPr>
          <p:nvPr/>
        </p:nvSpPr>
        <p:spPr bwMode="auto">
          <a:xfrm>
            <a:off x="1476375" y="1055688"/>
            <a:ext cx="5761038" cy="2592387"/>
          </a:xfrm>
          <a:prstGeom prst="wedgeRoundRectCallout">
            <a:avLst>
              <a:gd name="adj1" fmla="val 4676"/>
              <a:gd name="adj2" fmla="val 70634"/>
              <a:gd name="adj3" fmla="val 16667"/>
            </a:avLst>
          </a:prstGeom>
          <a:solidFill>
            <a:srgbClr val="EFFAD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6000" i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恭喜你，</a:t>
            </a:r>
            <a:endParaRPr lang="en-US" altLang="zh-TW" sz="6000" i="0" smtClean="0">
              <a:solidFill>
                <a:srgbClr val="FF000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6000" i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過關了</a:t>
            </a:r>
            <a:r>
              <a:rPr lang="en-US" altLang="zh-TW" sz="6000" i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！</a:t>
            </a:r>
            <a:endParaRPr lang="zh-TW" altLang="en-US" sz="6000" i="0" smtClean="0">
              <a:solidFill>
                <a:srgbClr val="FF000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65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心形 6"/>
          <p:cNvSpPr/>
          <p:nvPr/>
        </p:nvSpPr>
        <p:spPr>
          <a:xfrm>
            <a:off x="2124424" y="2060848"/>
            <a:ext cx="4608164" cy="3384376"/>
          </a:xfrm>
          <a:prstGeom prst="heart">
            <a:avLst/>
          </a:prstGeom>
          <a:solidFill>
            <a:srgbClr val="F8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rgbClr val="7030A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保護自己</a:t>
            </a:r>
            <a:endParaRPr lang="en-US" altLang="zh-TW" sz="3600" dirty="0">
              <a:solidFill>
                <a:srgbClr val="7030A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algn="ctr"/>
            <a:r>
              <a:rPr lang="zh-TW" altLang="en-US" sz="3600" dirty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尊重</a:t>
            </a:r>
            <a:r>
              <a:rPr lang="zh-TW" altLang="en-US" sz="3600" dirty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別人</a:t>
            </a:r>
            <a:endParaRPr lang="en-US" altLang="zh-TW" sz="3600" dirty="0">
              <a:solidFill>
                <a:srgbClr val="FF000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10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713288"/>
            <a:ext cx="2144712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-180528" y="734628"/>
            <a:ext cx="885698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「坐」對了</a:t>
            </a:r>
            <a:r>
              <a:rPr lang="zh-TW" altLang="en-US" sz="4800" dirty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，</a:t>
            </a:r>
            <a:r>
              <a:rPr lang="zh-TW" altLang="en-US" sz="48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才安全</a:t>
            </a:r>
            <a:r>
              <a:rPr lang="en-US" altLang="zh-TW" sz="5800" dirty="0" smtClean="0">
                <a:solidFill>
                  <a:schemeClr val="accent1">
                    <a:lumMod val="7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/>
            </a:r>
            <a:br>
              <a:rPr lang="en-US" altLang="zh-TW" sz="5800" dirty="0" smtClean="0">
                <a:solidFill>
                  <a:schemeClr val="accent1">
                    <a:lumMod val="7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</a:br>
            <a:endParaRPr lang="zh-TW" altLang="en-US" sz="5800" dirty="0">
              <a:solidFill>
                <a:schemeClr val="accent1">
                  <a:lumMod val="75000"/>
                </a:schemeClr>
              </a:solidFill>
              <a:latin typeface="文鼎標楷注音" pitchFamily="34" charset="-120"/>
              <a:ea typeface="文鼎標楷注音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195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3284984"/>
            <a:ext cx="8280920" cy="2232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走路上學</a:t>
            </a:r>
            <a:endParaRPr lang="en-US" altLang="zh-TW" sz="2800" dirty="0" smtClean="0">
              <a:solidFill>
                <a:srgbClr val="7030A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marL="0" indent="0">
              <a:buNone/>
            </a:pPr>
            <a:endParaRPr lang="en-US" altLang="zh-TW" sz="2800" dirty="0" smtClean="0">
              <a:solidFill>
                <a:srgbClr val="7030A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爸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爸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媽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媽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或其他家人開車送你到</a:t>
            </a:r>
            <a:endParaRPr lang="en-US" altLang="zh-TW" sz="2800" dirty="0" smtClean="0">
              <a:solidFill>
                <a:srgbClr val="7030A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rgbClr val="7030A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 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  學校</a:t>
            </a:r>
            <a:endParaRPr lang="en-US" altLang="zh-TW" sz="2800" dirty="0" smtClean="0">
              <a:solidFill>
                <a:srgbClr val="7030A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marL="0" indent="0">
              <a:buNone/>
            </a:pPr>
            <a:endParaRPr lang="en-US" altLang="zh-TW" sz="28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爸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爸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媽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媽</a:t>
            </a:r>
            <a:r>
              <a:rPr lang="zh-TW" altLang="en-US" sz="2800" dirty="0" smtClean="0">
                <a:solidFill>
                  <a:srgbClr val="7030A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或其他家人用機車載你</a:t>
            </a:r>
            <a:endParaRPr lang="en-US" altLang="zh-TW" sz="2800" dirty="0" smtClean="0">
              <a:solidFill>
                <a:srgbClr val="7030A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marL="0" indent="0">
              <a:buNone/>
            </a:pP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5" name="雲朵形圖說文字 4"/>
          <p:cNvSpPr/>
          <p:nvPr/>
        </p:nvSpPr>
        <p:spPr>
          <a:xfrm>
            <a:off x="1996515" y="188640"/>
            <a:ext cx="6120680" cy="2664296"/>
          </a:xfrm>
          <a:prstGeom prst="cloudCallout">
            <a:avLst>
              <a:gd name="adj1" fmla="val -60497"/>
              <a:gd name="adj2" fmla="val -2848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小朋友，你每天都怎麼到學校的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50021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 noChangeArrowheads="1"/>
          </p:cNvSpPr>
          <p:nvPr>
            <p:ph idx="1"/>
          </p:nvPr>
        </p:nvSpPr>
        <p:spPr>
          <a:xfrm>
            <a:off x="683568" y="3933056"/>
            <a:ext cx="8064500" cy="1368425"/>
          </a:xfrm>
          <a:prstGeom prst="wedgeRoundRectCallout">
            <a:avLst>
              <a:gd name="adj1" fmla="val 37569"/>
              <a:gd name="adj2" fmla="val 8307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algn="ctr">
            <a:solidFill>
              <a:schemeClr val="tx1"/>
            </a:solidFill>
            <a:round/>
            <a:headEnd/>
            <a:tailEnd/>
          </a:ln>
        </p:spPr>
        <p:txBody>
          <a:bodyPr rtlCol="0"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36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搭乘機車沒保護好自己，是非常危險的呦</a:t>
            </a:r>
            <a:r>
              <a:rPr lang="en-US" altLang="zh-TW" sz="36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!</a:t>
            </a:r>
            <a:endParaRPr lang="zh-TW" altLang="en-US" sz="3600" dirty="0" smtClean="0">
              <a:ea typeface="+mn-ea"/>
            </a:endParaRPr>
          </a:p>
        </p:txBody>
      </p:sp>
      <p:sp>
        <p:nvSpPr>
          <p:cNvPr id="5" name="摺角紙張 4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403450" y="479165"/>
            <a:ext cx="3312368" cy="2989263"/>
          </a:xfrm>
          <a:prstGeom prst="foldedCorner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eaLnBrk="1" hangingPunct="1">
              <a:defRPr/>
            </a:pPr>
            <a:r>
              <a:rPr lang="zh-TW" altLang="en-US" sz="2800" i="0" dirty="0" smtClean="0">
                <a:solidFill>
                  <a:srgbClr val="C0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報導一</a:t>
            </a:r>
            <a:endParaRPr lang="en-US" altLang="zh-TW" sz="2800" i="0" dirty="0" smtClean="0">
              <a:solidFill>
                <a:srgbClr val="C0000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eaLnBrk="1" hangingPunct="1">
              <a:defRPr/>
            </a:pPr>
            <a:r>
              <a:rPr lang="zh-TW" altLang="en-US" sz="2800" i="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小朋友早上搭機車上學，卻都沒戴安全帽，而且一輛車還載好多人</a:t>
            </a:r>
            <a:r>
              <a:rPr lang="en-US" altLang="zh-TW" sz="2800" i="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…         </a:t>
            </a:r>
          </a:p>
        </p:txBody>
      </p:sp>
      <p:sp>
        <p:nvSpPr>
          <p:cNvPr id="6" name="摺角紙張 5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5940152" y="475991"/>
            <a:ext cx="2592387" cy="2992437"/>
          </a:xfrm>
          <a:prstGeom prst="foldedCorner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eaLnBrk="1" hangingPunct="1">
              <a:defRPr/>
            </a:pPr>
            <a:r>
              <a:rPr lang="zh-TW" altLang="en-US" sz="2800" i="0" dirty="0" smtClean="0">
                <a:solidFill>
                  <a:srgbClr val="C0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報導二</a:t>
            </a:r>
            <a:r>
              <a:rPr lang="en-US" altLang="zh-TW" sz="2800" i="0" dirty="0" smtClean="0">
                <a:solidFill>
                  <a:srgbClr val="C0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 </a:t>
            </a:r>
          </a:p>
          <a:p>
            <a:pPr>
              <a:defRPr/>
            </a:pPr>
            <a:r>
              <a:rPr lang="zh-TW" altLang="en-US" sz="2800" i="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小朋友早上搭機車上學，卻在機車上睡著了</a:t>
            </a:r>
            <a:r>
              <a:rPr lang="en-US" altLang="zh-TW" sz="2800" i="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…</a:t>
            </a:r>
            <a:endParaRPr lang="zh-TW" altLang="en-US" sz="2800" i="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18" y="2204864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31" y="2204864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0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331640" y="205072"/>
            <a:ext cx="6769100" cy="692150"/>
          </a:xfrm>
        </p:spPr>
        <p:txBody>
          <a:bodyPr>
            <a:noAutofit/>
          </a:bodyPr>
          <a:lstStyle/>
          <a:p>
            <a:pPr algn="ctr" eaLnBrk="1" hangingPunct="1"/>
            <a:r>
              <a:rPr lang="zh-TW" altLang="en-US" sz="4400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想一想，說一說</a:t>
            </a:r>
          </a:p>
        </p:txBody>
      </p:sp>
      <p:sp>
        <p:nvSpPr>
          <p:cNvPr id="5" name="雲朵形圖說文字 4"/>
          <p:cNvSpPr/>
          <p:nvPr/>
        </p:nvSpPr>
        <p:spPr bwMode="auto">
          <a:xfrm>
            <a:off x="1403648" y="1087164"/>
            <a:ext cx="7129886" cy="1557400"/>
          </a:xfrm>
          <a:prstGeom prst="cloudCallout">
            <a:avLst>
              <a:gd name="adj1" fmla="val 48244"/>
              <a:gd name="adj2" fmla="val 183078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r>
              <a:rPr lang="zh-TW" altLang="en-US" sz="2400" i="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小朋友搭乘機車沒戴安全帽，出車禍會發生什麼事</a:t>
            </a:r>
            <a:r>
              <a:rPr lang="zh-TW" altLang="en-US" sz="2400" i="0" dirty="0" smtClean="0"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24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  <a:endParaRPr lang="zh-TW" altLang="en-US" sz="2400" i="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628" y="4869160"/>
            <a:ext cx="1801372" cy="1801372"/>
          </a:xfrm>
          <a:prstGeom prst="rect">
            <a:avLst/>
          </a:prstGeom>
        </p:spPr>
      </p:pic>
      <p:sp>
        <p:nvSpPr>
          <p:cNvPr id="7" name="內容版面配置區 4"/>
          <p:cNvSpPr>
            <a:spLocks noGrp="1"/>
          </p:cNvSpPr>
          <p:nvPr>
            <p:ph idx="1"/>
          </p:nvPr>
        </p:nvSpPr>
        <p:spPr>
          <a:xfrm>
            <a:off x="755576" y="5000782"/>
            <a:ext cx="6120680" cy="1538128"/>
          </a:xfrm>
          <a:prstGeom prst="cloudCallout">
            <a:avLst>
              <a:gd name="adj1" fmla="val 61220"/>
              <a:gd name="adj2" fmla="val 3237"/>
            </a:avLst>
          </a:prstGeom>
          <a:solidFill>
            <a:schemeClr val="accent6">
              <a:lumMod val="20000"/>
              <a:lumOff val="80000"/>
            </a:schemeClr>
          </a:solidFill>
          <a:ln cap="flat" algn="ctr">
            <a:solidFill>
              <a:schemeClr val="tx1"/>
            </a:solidFill>
            <a:round/>
            <a:headEnd type="none" w="med" len="med"/>
            <a:tailEnd type="none" w="med" len="med"/>
          </a:ln>
          <a:extLst/>
        </p:spPr>
        <p:txBody>
          <a:bodyPr rot="0" spcFirstLastPara="0" vertOverflow="overflow" horzOverflow="overflow" spcCol="0" rtlCol="0" fromWordArt="0" forceAA="0">
            <a:no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TW" altLang="en-US" sz="24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影片中的機車駕駛可以專心騎車嗎？</a:t>
            </a:r>
          </a:p>
        </p:txBody>
      </p:sp>
      <p:sp>
        <p:nvSpPr>
          <p:cNvPr id="8" name="內容版面配置區 4"/>
          <p:cNvSpPr txBox="1">
            <a:spLocks/>
          </p:cNvSpPr>
          <p:nvPr/>
        </p:nvSpPr>
        <p:spPr>
          <a:xfrm>
            <a:off x="32584" y="2834506"/>
            <a:ext cx="6120680" cy="1890638"/>
          </a:xfrm>
          <a:prstGeom prst="cloudCallout">
            <a:avLst>
              <a:gd name="adj1" fmla="val 75440"/>
              <a:gd name="adj2" fmla="val 64050"/>
            </a:avLst>
          </a:prstGeom>
          <a:solidFill>
            <a:schemeClr val="accent2">
              <a:lumMod val="20000"/>
              <a:lumOff val="80000"/>
            </a:schemeClr>
          </a:solidFill>
          <a:ln cap="flat" algn="ctr">
            <a:solidFill>
              <a:schemeClr val="tx1"/>
            </a:solidFill>
            <a:round/>
            <a:headEnd type="none" w="med" len="med"/>
            <a:tailEnd type="none" w="med" len="med"/>
          </a:ln>
          <a:extLst/>
        </p:spPr>
        <p:txBody>
          <a:bodyPr rot="0" spcFirstLastPara="0" vertOverflow="overflow" horzOverflow="overflow" vert="horz" lIns="91440" tIns="45720" rIns="91440" bIns="45720" spcCol="0" rtlCol="0" fromWordArt="0" forceAA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小朋友搭乘機車沒坐好，或者站在前面，出車禍會發生什麼事</a:t>
            </a:r>
            <a:r>
              <a:rPr lang="zh-TW" altLang="en-US" sz="2400" dirty="0" smtClean="0"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24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54629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uiExpand="1" build="p" animBg="1"/>
      <p:bldP spid="8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056628"/>
            <a:ext cx="1801372" cy="1801372"/>
          </a:xfrm>
          <a:prstGeom prst="rect">
            <a:avLst/>
          </a:prstGeom>
        </p:spPr>
      </p:pic>
      <p:sp>
        <p:nvSpPr>
          <p:cNvPr id="6" name="圓角矩形圖說文字 5"/>
          <p:cNvSpPr>
            <a:spLocks noChangeArrowheads="1"/>
          </p:cNvSpPr>
          <p:nvPr/>
        </p:nvSpPr>
        <p:spPr bwMode="auto">
          <a:xfrm>
            <a:off x="179512" y="133647"/>
            <a:ext cx="8623175" cy="5023545"/>
          </a:xfrm>
          <a:prstGeom prst="wedgeRoundRectCallout">
            <a:avLst>
              <a:gd name="adj1" fmla="val 36505"/>
              <a:gd name="adj2" fmla="val 54954"/>
              <a:gd name="adj3" fmla="val 16667"/>
            </a:avLst>
          </a:prstGeom>
          <a:solidFill>
            <a:srgbClr val="EFFAD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algn="ctr" eaLnBrk="1" hangingPunct="1"/>
            <a:r>
              <a:rPr lang="zh-TW" altLang="en-US" sz="3000" i="0" dirty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因為</a:t>
            </a:r>
            <a:r>
              <a:rPr lang="zh-TW" altLang="en-US" sz="3000" i="0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小朋友搭乘機車時</a:t>
            </a:r>
            <a:endParaRPr lang="en-US" altLang="zh-TW" sz="3000" i="0" dirty="0" smtClean="0">
              <a:solidFill>
                <a:srgbClr val="0070C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algn="ctr" eaLnBrk="1" hangingPunct="1"/>
            <a:r>
              <a:rPr lang="zh-TW" altLang="en-US" sz="3000" i="0" dirty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站在前方、沒戴安全帽</a:t>
            </a:r>
            <a:endParaRPr lang="en-US" altLang="zh-TW" sz="3000" i="0" dirty="0" smtClean="0">
              <a:solidFill>
                <a:srgbClr val="FF000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algn="ctr" eaLnBrk="1" hangingPunct="1"/>
            <a:r>
              <a:rPr lang="zh-TW" altLang="en-US" sz="3000" i="0" dirty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手也沒有抱緊大人</a:t>
            </a:r>
            <a:endParaRPr lang="en-US" altLang="zh-TW" sz="3000" i="0" dirty="0" smtClean="0">
              <a:solidFill>
                <a:srgbClr val="FF000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algn="ctr" eaLnBrk="1" hangingPunct="1"/>
            <a:r>
              <a:rPr lang="zh-TW" altLang="en-US" sz="3000" i="0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所以</a:t>
            </a:r>
            <a:endParaRPr lang="en-US" altLang="zh-TW" sz="3000" i="0" dirty="0">
              <a:solidFill>
                <a:srgbClr val="0070C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eaLnBrk="1" hangingPunct="1"/>
            <a:r>
              <a:rPr lang="en-US" altLang="zh-TW" sz="3000" i="0" dirty="0">
                <a:solidFill>
                  <a:srgbClr val="00206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1.</a:t>
            </a:r>
            <a:r>
              <a:rPr lang="zh-TW" altLang="en-US" sz="3000" i="0" dirty="0" smtClean="0">
                <a:solidFill>
                  <a:srgbClr val="00206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小朋友沒有保護好自己的安全。</a:t>
            </a:r>
            <a:endParaRPr lang="en-US" altLang="zh-TW" sz="3000" i="0" dirty="0">
              <a:solidFill>
                <a:srgbClr val="00206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eaLnBrk="1" hangingPunct="1"/>
            <a:r>
              <a:rPr lang="en-US" altLang="zh-TW" sz="3000" i="0" dirty="0" smtClean="0">
                <a:solidFill>
                  <a:srgbClr val="00206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2.</a:t>
            </a:r>
            <a:r>
              <a:rPr lang="zh-TW" altLang="en-US" sz="3000" i="0" dirty="0" smtClean="0">
                <a:solidFill>
                  <a:srgbClr val="00206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駕駛也沒有辦法專心騎車。</a:t>
            </a:r>
            <a:endParaRPr lang="en-US" altLang="zh-TW" sz="3000" i="0" dirty="0">
              <a:solidFill>
                <a:srgbClr val="00206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algn="ctr" eaLnBrk="1" hangingPunct="1"/>
            <a:r>
              <a:rPr lang="zh-TW" altLang="en-US" sz="5400" i="0" dirty="0" smtClean="0">
                <a:solidFill>
                  <a:srgbClr val="7030A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無法保護自己</a:t>
            </a:r>
            <a:endParaRPr lang="en-US" altLang="zh-TW" sz="5400" i="0" dirty="0" smtClean="0">
              <a:solidFill>
                <a:srgbClr val="7030A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algn="ctr" eaLnBrk="1" hangingPunct="1"/>
            <a:r>
              <a:rPr lang="zh-TW" altLang="en-US" sz="5400" i="0" dirty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也</a:t>
            </a:r>
            <a:r>
              <a:rPr lang="zh-TW" altLang="en-US" sz="5400" i="0" dirty="0" smtClean="0">
                <a:solidFill>
                  <a:srgbClr val="FF0000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不</a:t>
            </a:r>
            <a:r>
              <a:rPr lang="zh-TW" altLang="en-US" sz="5400" i="0" dirty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尊重別人</a:t>
            </a:r>
            <a:endParaRPr lang="en-US" altLang="zh-TW" sz="5400" i="0" dirty="0">
              <a:solidFill>
                <a:srgbClr val="FF000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51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3"/>
          <p:cNvSpPr/>
          <p:nvPr/>
        </p:nvSpPr>
        <p:spPr>
          <a:xfrm>
            <a:off x="2051720" y="2132856"/>
            <a:ext cx="6840760" cy="3312368"/>
          </a:xfrm>
          <a:prstGeom prst="cloudCallout">
            <a:avLst>
              <a:gd name="adj1" fmla="val -60305"/>
              <a:gd name="adj2" fmla="val -7768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安全帽體驗</a:t>
            </a:r>
            <a:endParaRPr lang="zh-TW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88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hlinkClick r:id="rId3" action="ppaction://hlinkfile"/>
          </p:cNvPr>
          <p:cNvSpPr txBox="1">
            <a:spLocks/>
          </p:cNvSpPr>
          <p:nvPr/>
        </p:nvSpPr>
        <p:spPr>
          <a:xfrm>
            <a:off x="2411760" y="332656"/>
            <a:ext cx="5904656" cy="1584176"/>
          </a:xfrm>
          <a:prstGeom prst="cloudCallout">
            <a:avLst>
              <a:gd name="adj1" fmla="val -63973"/>
              <a:gd name="adj2" fmla="val 40903"/>
            </a:avLst>
          </a:prstGeom>
          <a:solidFill>
            <a:schemeClr val="accent5">
              <a:lumMod val="20000"/>
              <a:lumOff val="80000"/>
            </a:schemeClr>
          </a:solidFill>
          <a:ln cap="flat" algn="ctr">
            <a:solidFill>
              <a:schemeClr val="tx1"/>
            </a:solidFill>
            <a:round/>
            <a:headEnd type="none" w="med" len="med"/>
            <a:tailEnd type="none" w="med" len="med"/>
          </a:ln>
          <a:extLst/>
        </p:spPr>
        <p:txBody>
          <a:bodyPr rot="0" spcFirstLastPara="0" vertOverflow="overflow" horzOverflow="overflow" vert="horz" lIns="91440" tIns="45720" rIns="91440" bIns="45720" spcCol="0" rtlCol="0" fromWordArt="0" forceAA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zh-TW" altLang="en-US" sz="32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要如何正確</a:t>
            </a:r>
            <a:r>
              <a:rPr lang="zh-TW" altLang="en-US" sz="3200" dirty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戴安全帽</a:t>
            </a:r>
            <a:r>
              <a:rPr lang="zh-TW" altLang="en-US" sz="3200" dirty="0" smtClean="0"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32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2195736" y="2636912"/>
            <a:ext cx="4968552" cy="30963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1.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大小要剛好</a:t>
            </a:r>
            <a:endParaRPr lang="en-US" altLang="zh-TW" sz="3200" dirty="0" smtClean="0">
              <a:solidFill>
                <a:schemeClr val="tx1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algn="ctr"/>
            <a:r>
              <a:rPr lang="en-US" altLang="zh-TW" sz="32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2.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記得扣帽扣</a:t>
            </a:r>
            <a:endParaRPr lang="zh-TW" altLang="en-US" sz="3200" dirty="0">
              <a:solidFill>
                <a:schemeClr val="tx1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6751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76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48072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搭乘機車安全守則</a:t>
            </a:r>
            <a:endParaRPr lang="zh-TW" altLang="en-US" sz="4000" dirty="0">
              <a:solidFill>
                <a:srgbClr val="0070C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71600" y="2046588"/>
            <a:ext cx="7344816" cy="720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搭乘</a:t>
            </a:r>
            <a:r>
              <a:rPr lang="zh-TW" altLang="en-US" sz="40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機車要戴</a:t>
            </a:r>
            <a:r>
              <a:rPr lang="zh-TW" altLang="en-US" sz="40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帽</a:t>
            </a:r>
            <a:endParaRPr lang="en-US" altLang="zh-TW" sz="4000" dirty="0">
              <a:solidFill>
                <a:schemeClr val="tx1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71600" y="2852936"/>
            <a:ext cx="7344816" cy="720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大小</a:t>
            </a:r>
            <a:r>
              <a:rPr lang="zh-TW" altLang="en-US" sz="40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一定剛剛</a:t>
            </a:r>
            <a:r>
              <a:rPr lang="zh-TW" altLang="en-US" sz="40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好</a:t>
            </a:r>
            <a:endParaRPr lang="zh-TW" altLang="en-US" sz="4000" dirty="0">
              <a:solidFill>
                <a:schemeClr val="tx1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971600" y="3675515"/>
            <a:ext cx="7344816" cy="720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扣緊</a:t>
            </a:r>
            <a:r>
              <a:rPr lang="zh-TW" altLang="en-US" sz="40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帽扣很重要</a:t>
            </a:r>
            <a:endParaRPr lang="en-US" altLang="zh-TW" sz="4000" dirty="0">
              <a:solidFill>
                <a:schemeClr val="tx1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971600" y="5314205"/>
            <a:ext cx="7344816" cy="720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兩腳</a:t>
            </a:r>
            <a:r>
              <a:rPr lang="zh-TW" altLang="en-US" sz="40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跨坐像騎馬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971600" y="4494860"/>
            <a:ext cx="7344816" cy="720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抱緊</a:t>
            </a:r>
            <a:r>
              <a:rPr lang="zh-TW" altLang="en-US" sz="40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騎士不會掉</a:t>
            </a:r>
            <a:endParaRPr lang="en-US" altLang="zh-TW" sz="4000" dirty="0">
              <a:solidFill>
                <a:schemeClr val="tx1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75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內容版面配置區 2"/>
          <p:cNvSpPr>
            <a:spLocks noGrp="1"/>
          </p:cNvSpPr>
          <p:nvPr>
            <p:ph idx="1"/>
          </p:nvPr>
        </p:nvSpPr>
        <p:spPr>
          <a:xfrm>
            <a:off x="468313" y="2349500"/>
            <a:ext cx="8207375" cy="3455988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TW" altLang="en-US" sz="440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我們一起來</a:t>
            </a:r>
            <a:r>
              <a:rPr lang="zh-TW" altLang="en-US" sz="4400" smtClean="0"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挑</a:t>
            </a:r>
            <a:r>
              <a:rPr lang="zh-TW" altLang="en-US" sz="440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戰</a:t>
            </a:r>
            <a:r>
              <a:rPr lang="en-US" altLang="zh-TW" sz="4400" smtClean="0">
                <a:latin typeface="文鼎標楷注音" pitchFamily="34" charset="-120"/>
                <a:ea typeface="文鼎標楷注音" pitchFamily="34" charset="-120"/>
              </a:rPr>
              <a:t>!</a:t>
            </a:r>
          </a:p>
          <a:p>
            <a:pPr marL="0" indent="0"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TW" altLang="en-US" sz="440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 </a:t>
            </a:r>
            <a:r>
              <a:rPr lang="zh-TW" altLang="en-US" sz="4400" smtClean="0"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和</a:t>
            </a:r>
            <a:r>
              <a:rPr lang="zh-TW" altLang="en-US" sz="440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      來回答</a:t>
            </a:r>
            <a:r>
              <a:rPr lang="zh-TW" altLang="en-US" sz="4400" smtClean="0">
                <a:latin typeface="文鼎標楷注音" pitchFamily="34" charset="-120"/>
                <a:ea typeface="文鼎標楷注音" pitchFamily="34" charset="-120"/>
              </a:rPr>
              <a:t>，</a:t>
            </a:r>
            <a:endParaRPr lang="en-US" altLang="zh-TW" sz="4400" smtClean="0">
              <a:latin typeface="文鼎標楷注音" pitchFamily="34" charset="-120"/>
              <a:ea typeface="文鼎標楷注音" pitchFamily="34" charset="-120"/>
            </a:endParaRPr>
          </a:p>
          <a:p>
            <a:pPr marL="0" indent="0"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TW" altLang="en-US" sz="440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你選哪一邊</a:t>
            </a:r>
            <a:r>
              <a:rPr lang="en-US" altLang="zh-TW" sz="4400" smtClean="0">
                <a:latin typeface="文鼎標楷注音" pitchFamily="34" charset="-120"/>
                <a:ea typeface="文鼎標楷注音" pitchFamily="34" charset="-120"/>
              </a:rPr>
              <a:t>?</a:t>
            </a:r>
            <a:endParaRPr lang="zh-TW" altLang="en-US" sz="4400" smtClean="0">
              <a:latin typeface="文鼎標楷注音" pitchFamily="34" charset="-120"/>
              <a:ea typeface="文鼎標楷注音" pitchFamily="34" charset="-120"/>
            </a:endParaRPr>
          </a:p>
        </p:txBody>
      </p:sp>
      <p:pic>
        <p:nvPicPr>
          <p:cNvPr id="19459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82963"/>
            <a:ext cx="120808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609975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書卷 (水平) 1"/>
          <p:cNvSpPr/>
          <p:nvPr/>
        </p:nvSpPr>
        <p:spPr>
          <a:xfrm>
            <a:off x="1223963" y="382588"/>
            <a:ext cx="6696075" cy="16557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dirty="0">
                <a:solidFill>
                  <a:prstClr val="white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闖關遊戲</a:t>
            </a:r>
          </a:p>
        </p:txBody>
      </p:sp>
    </p:spTree>
    <p:extLst>
      <p:ext uri="{BB962C8B-B14F-4D97-AF65-F5344CB8AC3E}">
        <p14:creationId xmlns:p14="http://schemas.microsoft.com/office/powerpoint/2010/main" val="30551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</TotalTime>
  <Words>336</Words>
  <Application>Microsoft Office PowerPoint</Application>
  <PresentationFormat>如螢幕大小 (4:3)</PresentationFormat>
  <Paragraphs>54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15</vt:i4>
      </vt:variant>
    </vt:vector>
  </HeadingPairs>
  <TitlesOfParts>
    <vt:vector size="32" baseType="lpstr">
      <vt:lpstr>SimSun</vt:lpstr>
      <vt:lpstr>Calibri Light</vt:lpstr>
      <vt:lpstr>華康POP1體破音一</vt:lpstr>
      <vt:lpstr>SimSun</vt:lpstr>
      <vt:lpstr>Calibri</vt:lpstr>
      <vt:lpstr>華康POP1體注音</vt:lpstr>
      <vt:lpstr>文鼎標楷注音</vt:lpstr>
      <vt:lpstr>新細明體</vt:lpstr>
      <vt:lpstr>华文细黑</vt:lpstr>
      <vt:lpstr>標楷體</vt:lpstr>
      <vt:lpstr>Arial</vt:lpstr>
      <vt:lpstr>華康采風體W3(P)</vt:lpstr>
      <vt:lpstr>Wingdings</vt:lpstr>
      <vt:lpstr>MS UI Gothic</vt:lpstr>
      <vt:lpstr>Office 佈景主題</vt:lpstr>
      <vt:lpstr>1_Office 佈景主題</vt:lpstr>
      <vt:lpstr>2_Office 佈景主題</vt:lpstr>
      <vt:lpstr>「坐」對了 才安全 </vt:lpstr>
      <vt:lpstr>PowerPoint 簡報</vt:lpstr>
      <vt:lpstr>PowerPoint 簡報</vt:lpstr>
      <vt:lpstr>想一想，說一說</vt:lpstr>
      <vt:lpstr>PowerPoint 簡報</vt:lpstr>
      <vt:lpstr>PowerPoint 簡報</vt:lpstr>
      <vt:lpstr>PowerPoint 簡報</vt:lpstr>
      <vt:lpstr>搭乘機車安全守則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Snes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Administrator</cp:lastModifiedBy>
  <cp:revision>129</cp:revision>
  <cp:lastPrinted>2015-04-01T07:26:43Z</cp:lastPrinted>
  <dcterms:created xsi:type="dcterms:W3CDTF">2014-09-27T07:35:44Z</dcterms:created>
  <dcterms:modified xsi:type="dcterms:W3CDTF">2015-04-01T07:32:18Z</dcterms:modified>
</cp:coreProperties>
</file>