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59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中等深淺樣式 4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8E67-FF49-42FA-9ED8-3D9779015C2B}" type="datetimeFigureOut">
              <a:rPr lang="zh-TW" altLang="en-US" smtClean="0"/>
              <a:t>2018/09/14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388AE-43EF-4177-950E-120D82DC7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8643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8E67-FF49-42FA-9ED8-3D9779015C2B}" type="datetimeFigureOut">
              <a:rPr lang="zh-TW" altLang="en-US" smtClean="0"/>
              <a:t>2018/09/14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388AE-43EF-4177-950E-120D82DC7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6516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8E67-FF49-42FA-9ED8-3D9779015C2B}" type="datetimeFigureOut">
              <a:rPr lang="zh-TW" altLang="en-US" smtClean="0"/>
              <a:t>2018/09/14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388AE-43EF-4177-950E-120D82DC7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7245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8E67-FF49-42FA-9ED8-3D9779015C2B}" type="datetimeFigureOut">
              <a:rPr lang="zh-TW" altLang="en-US" smtClean="0"/>
              <a:t>2018/09/14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388AE-43EF-4177-950E-120D82DC7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019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8E67-FF49-42FA-9ED8-3D9779015C2B}" type="datetimeFigureOut">
              <a:rPr lang="zh-TW" altLang="en-US" smtClean="0"/>
              <a:t>2018/09/14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388AE-43EF-4177-950E-120D82DC7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0836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8E67-FF49-42FA-9ED8-3D9779015C2B}" type="datetimeFigureOut">
              <a:rPr lang="zh-TW" altLang="en-US" smtClean="0"/>
              <a:t>2018/09/14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388AE-43EF-4177-950E-120D82DC7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4412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8E67-FF49-42FA-9ED8-3D9779015C2B}" type="datetimeFigureOut">
              <a:rPr lang="zh-TW" altLang="en-US" smtClean="0"/>
              <a:t>2018/09/14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388AE-43EF-4177-950E-120D82DC7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5660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8E67-FF49-42FA-9ED8-3D9779015C2B}" type="datetimeFigureOut">
              <a:rPr lang="zh-TW" altLang="en-US" smtClean="0"/>
              <a:t>2018/09/14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388AE-43EF-4177-950E-120D82DC7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123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8E67-FF49-42FA-9ED8-3D9779015C2B}" type="datetimeFigureOut">
              <a:rPr lang="zh-TW" altLang="en-US" smtClean="0"/>
              <a:t>2018/09/14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388AE-43EF-4177-950E-120D82DC7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2505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8E67-FF49-42FA-9ED8-3D9779015C2B}" type="datetimeFigureOut">
              <a:rPr lang="zh-TW" altLang="en-US" smtClean="0"/>
              <a:t>2018/09/14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388AE-43EF-4177-950E-120D82DC7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2985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8E67-FF49-42FA-9ED8-3D9779015C2B}" type="datetimeFigureOut">
              <a:rPr lang="zh-TW" altLang="en-US" smtClean="0"/>
              <a:t>2018/09/14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388AE-43EF-4177-950E-120D82DC7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0955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D8E67-FF49-42FA-9ED8-3D9779015C2B}" type="datetimeFigureOut">
              <a:rPr lang="zh-TW" altLang="en-US" smtClean="0"/>
              <a:t>2018/09/14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388AE-43EF-4177-950E-120D82DC7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7980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7566" y="209005"/>
            <a:ext cx="12074434" cy="3200400"/>
          </a:xfrm>
        </p:spPr>
        <p:txBody>
          <a:bodyPr>
            <a:noAutofit/>
          </a:bodyPr>
          <a:lstStyle/>
          <a:p>
            <a:r>
              <a:rPr lang="en-US" altLang="zh-TW" sz="9600" dirty="0" smtClean="0">
                <a:latin typeface="Bauhaus 93" panose="04030905020B02020C02" pitchFamily="82" charset="0"/>
              </a:rPr>
              <a:t>Parent-Teacher Day</a:t>
            </a:r>
            <a:endParaRPr lang="zh-TW" altLang="en-US" sz="9600" dirty="0">
              <a:latin typeface="Bauhaus 93" panose="04030905020B02020C02" pitchFamily="82" charset="0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639184" y="370998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sz="4800" dirty="0" smtClean="0"/>
              <a:t>2018.09.15 Saturday</a:t>
            </a:r>
            <a:endParaRPr lang="zh-TW" altLang="en-US" sz="4800" dirty="0"/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5130373" y="55324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dirty="0" smtClean="0">
                <a:latin typeface="Berlin Sans FB Demi" panose="020E0802020502020306" pitchFamily="34" charset="0"/>
              </a:rPr>
              <a:t>Catherine</a:t>
            </a:r>
            <a:endParaRPr lang="zh-TW" altLang="en-US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16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9086694"/>
              </p:ext>
            </p:extLst>
          </p:nvPr>
        </p:nvGraphicFramePr>
        <p:xfrm>
          <a:off x="106680" y="1580605"/>
          <a:ext cx="11116236" cy="4834476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558118">
                  <a:extLst>
                    <a:ext uri="{9D8B030D-6E8A-4147-A177-3AD203B41FA5}">
                      <a16:colId xmlns:a16="http://schemas.microsoft.com/office/drawing/2014/main" val="2284229417"/>
                    </a:ext>
                  </a:extLst>
                </a:gridCol>
                <a:gridCol w="5558118">
                  <a:extLst>
                    <a:ext uri="{9D8B030D-6E8A-4147-A177-3AD203B41FA5}">
                      <a16:colId xmlns:a16="http://schemas.microsoft.com/office/drawing/2014/main" val="3226420351"/>
                    </a:ext>
                  </a:extLst>
                </a:gridCol>
              </a:tblGrid>
              <a:tr h="673572">
                <a:tc>
                  <a:txBody>
                    <a:bodyPr/>
                    <a:lstStyle/>
                    <a:p>
                      <a:endParaRPr lang="zh-TW" altLang="en-US" sz="3200" dirty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 smtClean="0"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GRADE</a:t>
                      </a:r>
                      <a:r>
                        <a:rPr lang="en-US" altLang="zh-TW" sz="3200" baseline="0" dirty="0" smtClean="0"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zh-TW" sz="3200" baseline="0" dirty="0" smtClean="0"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5.6</a:t>
                      </a:r>
                      <a:endParaRPr lang="zh-TW" altLang="en-US" sz="3200" dirty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9977023"/>
                  </a:ext>
                </a:extLst>
              </a:tr>
              <a:tr h="4160904">
                <a:tc>
                  <a:txBody>
                    <a:bodyPr/>
                    <a:lstStyle/>
                    <a:p>
                      <a:endParaRPr lang="en-US" altLang="zh-TW" sz="3200" b="1" dirty="0" smtClean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endParaRPr lang="en-US" altLang="zh-TW" sz="3200" b="1" dirty="0" smtClean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endParaRPr lang="en-US" altLang="zh-TW" sz="3200" b="1" dirty="0" smtClean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altLang="zh-TW" sz="4400" b="1" dirty="0" smtClean="0"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LISTENING </a:t>
                      </a:r>
                      <a:endParaRPr lang="zh-TW" altLang="en-US" sz="4400" b="1" dirty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1.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能聽辨課堂中所習得的字詞、片語及句子的重音。</a:t>
                      </a:r>
                    </a:p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2.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能聽辨句子的節奏。</a:t>
                      </a:r>
                    </a:p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3.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能聽懂常用的教室用語及日常生活用語。</a:t>
                      </a:r>
                    </a:p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4.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能聽懂簡易句型的句子。</a:t>
                      </a:r>
                    </a:p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5.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能聽懂簡易的日常生活對話。</a:t>
                      </a:r>
                    </a:p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6.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能聽懂簡易歌謠和韻文的主要內容。</a:t>
                      </a:r>
                    </a:p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7.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能聽懂簡易兒童故事及兒童短劇的大致內容。</a:t>
                      </a:r>
                      <a:endParaRPr kumimoji="0" lang="en-US" altLang="zh-TW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0955856"/>
                  </a:ext>
                </a:extLst>
              </a:tr>
            </a:tbl>
          </a:graphicData>
        </a:graphic>
      </p:graphicFrame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302623" y="104503"/>
            <a:ext cx="10515600" cy="1325563"/>
          </a:xfrm>
        </p:spPr>
        <p:txBody>
          <a:bodyPr/>
          <a:lstStyle/>
          <a:p>
            <a:r>
              <a:rPr lang="en-US" altLang="zh-TW" b="1" dirty="0" smtClean="0">
                <a:latin typeface="Berlin Sans FB Demi" panose="020E0802020502020306" pitchFamily="34" charset="0"/>
              </a:rPr>
              <a:t> Learning Objectives</a:t>
            </a:r>
            <a:endParaRPr lang="zh-TW" altLang="en-US" b="1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564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3221398"/>
              </p:ext>
            </p:extLst>
          </p:nvPr>
        </p:nvGraphicFramePr>
        <p:xfrm>
          <a:off x="237564" y="1459865"/>
          <a:ext cx="11116236" cy="485438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558118">
                  <a:extLst>
                    <a:ext uri="{9D8B030D-6E8A-4147-A177-3AD203B41FA5}">
                      <a16:colId xmlns:a16="http://schemas.microsoft.com/office/drawing/2014/main" val="2284229417"/>
                    </a:ext>
                  </a:extLst>
                </a:gridCol>
                <a:gridCol w="5558118">
                  <a:extLst>
                    <a:ext uri="{9D8B030D-6E8A-4147-A177-3AD203B41FA5}">
                      <a16:colId xmlns:a16="http://schemas.microsoft.com/office/drawing/2014/main" val="3226420351"/>
                    </a:ext>
                  </a:extLst>
                </a:gridCol>
              </a:tblGrid>
              <a:tr h="693484">
                <a:tc>
                  <a:txBody>
                    <a:bodyPr/>
                    <a:lstStyle/>
                    <a:p>
                      <a:endParaRPr lang="zh-TW" altLang="en-US" sz="3200" dirty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 smtClean="0"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GRADE</a:t>
                      </a:r>
                      <a:r>
                        <a:rPr lang="en-US" altLang="zh-TW" sz="3200" baseline="0" dirty="0" smtClean="0"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zh-TW" sz="3200" baseline="0" dirty="0" smtClean="0"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5.6</a:t>
                      </a:r>
                      <a:endParaRPr lang="zh-TW" altLang="en-US" sz="3200" dirty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9977023"/>
                  </a:ext>
                </a:extLst>
              </a:tr>
              <a:tr h="4160904">
                <a:tc>
                  <a:txBody>
                    <a:bodyPr/>
                    <a:lstStyle/>
                    <a:p>
                      <a:endParaRPr lang="en-US" altLang="zh-TW" sz="3200" b="1" dirty="0" smtClean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endParaRPr lang="en-US" altLang="zh-TW" sz="3200" b="1" dirty="0" smtClean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endParaRPr lang="en-US" altLang="zh-TW" sz="3200" b="1" dirty="0" smtClean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altLang="zh-TW" sz="4400" b="1" dirty="0" smtClean="0"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SPEAKING </a:t>
                      </a:r>
                      <a:endParaRPr lang="zh-TW" altLang="en-US" sz="4400" b="1" dirty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1.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能使用所習得的日常生活用語。</a:t>
                      </a:r>
                    </a:p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2. 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能作簡單的提問、回答和敘述。</a:t>
                      </a:r>
                    </a:p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3. 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能朗讀和吟唱歌謠韻文。</a:t>
                      </a:r>
                    </a:p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4. 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能進行簡易的角色扮演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(role play)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。</a:t>
                      </a:r>
                      <a:endParaRPr kumimoji="0" lang="en-US" altLang="zh-TW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0955856"/>
                  </a:ext>
                </a:extLst>
              </a:tr>
            </a:tbl>
          </a:graphicData>
        </a:graphic>
      </p:graphicFrame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altLang="zh-TW" b="1" dirty="0" smtClean="0">
                <a:latin typeface="Berlin Sans FB Demi" panose="020E0802020502020306" pitchFamily="34" charset="0"/>
              </a:rPr>
              <a:t> Learning Objectives</a:t>
            </a:r>
            <a:endParaRPr lang="zh-TW" altLang="en-US" b="1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600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523341"/>
              </p:ext>
            </p:extLst>
          </p:nvPr>
        </p:nvGraphicFramePr>
        <p:xfrm>
          <a:off x="237564" y="1577431"/>
          <a:ext cx="11116236" cy="485438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558118">
                  <a:extLst>
                    <a:ext uri="{9D8B030D-6E8A-4147-A177-3AD203B41FA5}">
                      <a16:colId xmlns:a16="http://schemas.microsoft.com/office/drawing/2014/main" val="2284229417"/>
                    </a:ext>
                  </a:extLst>
                </a:gridCol>
                <a:gridCol w="5558118">
                  <a:extLst>
                    <a:ext uri="{9D8B030D-6E8A-4147-A177-3AD203B41FA5}">
                      <a16:colId xmlns:a16="http://schemas.microsoft.com/office/drawing/2014/main" val="3226420351"/>
                    </a:ext>
                  </a:extLst>
                </a:gridCol>
              </a:tblGrid>
              <a:tr h="693484">
                <a:tc>
                  <a:txBody>
                    <a:bodyPr/>
                    <a:lstStyle/>
                    <a:p>
                      <a:endParaRPr lang="zh-TW" altLang="en-US" sz="3200" dirty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 smtClean="0"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GRADE</a:t>
                      </a:r>
                      <a:r>
                        <a:rPr lang="en-US" altLang="zh-TW" sz="3200" baseline="0" dirty="0" smtClean="0"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zh-TW" sz="3200" baseline="0" dirty="0" smtClean="0"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5.6</a:t>
                      </a:r>
                      <a:endParaRPr lang="zh-TW" altLang="en-US" sz="3200" dirty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9977023"/>
                  </a:ext>
                </a:extLst>
              </a:tr>
              <a:tr h="4160904">
                <a:tc>
                  <a:txBody>
                    <a:bodyPr/>
                    <a:lstStyle/>
                    <a:p>
                      <a:endParaRPr lang="en-US" altLang="zh-TW" sz="3200" b="1" dirty="0" smtClean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endParaRPr lang="en-US" altLang="zh-TW" sz="3200" b="1" dirty="0" smtClean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endParaRPr lang="en-US" altLang="zh-TW" sz="3200" b="1" dirty="0" smtClean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altLang="zh-TW" sz="4400" b="1" dirty="0" smtClean="0"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READING </a:t>
                      </a:r>
                      <a:endParaRPr lang="zh-TW" altLang="en-US" sz="4400" b="1" dirty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1.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能看懂簡易的英文標示。</a:t>
                      </a:r>
                    </a:p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2. 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能辨識歌謠、韻文、故事中的常用字詞。</a:t>
                      </a:r>
                    </a:p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3. 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能看懂簡單的句子。</a:t>
                      </a:r>
                    </a:p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4. 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能辨識英文書寫的基本格式。</a:t>
                      </a:r>
                    </a:p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5. 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能朗讀課本中的對話和故事。</a:t>
                      </a:r>
                      <a:endParaRPr kumimoji="0" lang="en-US" altLang="zh-TW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0955856"/>
                  </a:ext>
                </a:extLst>
              </a:tr>
            </a:tbl>
          </a:graphicData>
        </a:graphic>
      </p:graphicFrame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365760" y="251868"/>
            <a:ext cx="10515600" cy="1325563"/>
          </a:xfrm>
        </p:spPr>
        <p:txBody>
          <a:bodyPr/>
          <a:lstStyle/>
          <a:p>
            <a:r>
              <a:rPr lang="en-US" altLang="zh-TW" b="1" dirty="0" smtClean="0">
                <a:latin typeface="Berlin Sans FB Demi" panose="020E0802020502020306" pitchFamily="34" charset="0"/>
              </a:rPr>
              <a:t> Learning Objectives</a:t>
            </a:r>
            <a:endParaRPr lang="zh-TW" altLang="en-US" b="1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494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2932449"/>
              </p:ext>
            </p:extLst>
          </p:nvPr>
        </p:nvGraphicFramePr>
        <p:xfrm>
          <a:off x="838200" y="1825625"/>
          <a:ext cx="11116236" cy="485438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558118">
                  <a:extLst>
                    <a:ext uri="{9D8B030D-6E8A-4147-A177-3AD203B41FA5}">
                      <a16:colId xmlns:a16="http://schemas.microsoft.com/office/drawing/2014/main" val="2284229417"/>
                    </a:ext>
                  </a:extLst>
                </a:gridCol>
                <a:gridCol w="5558118">
                  <a:extLst>
                    <a:ext uri="{9D8B030D-6E8A-4147-A177-3AD203B41FA5}">
                      <a16:colId xmlns:a16="http://schemas.microsoft.com/office/drawing/2014/main" val="3226420351"/>
                    </a:ext>
                  </a:extLst>
                </a:gridCol>
              </a:tblGrid>
              <a:tr h="693484">
                <a:tc>
                  <a:txBody>
                    <a:bodyPr/>
                    <a:lstStyle/>
                    <a:p>
                      <a:endParaRPr lang="zh-TW" altLang="en-US" sz="3200" dirty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 smtClean="0"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GRADE</a:t>
                      </a:r>
                      <a:r>
                        <a:rPr lang="en-US" altLang="zh-TW" sz="3200" baseline="0" dirty="0" smtClean="0"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zh-TW" sz="3200" baseline="0" dirty="0" smtClean="0"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5.6</a:t>
                      </a:r>
                      <a:endParaRPr lang="zh-TW" altLang="en-US" sz="3200" dirty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9977023"/>
                  </a:ext>
                </a:extLst>
              </a:tr>
              <a:tr h="4160904">
                <a:tc>
                  <a:txBody>
                    <a:bodyPr/>
                    <a:lstStyle/>
                    <a:p>
                      <a:endParaRPr lang="en-US" altLang="zh-TW" sz="3200" b="1" dirty="0" smtClean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endParaRPr lang="en-US" altLang="zh-TW" sz="3200" b="1" dirty="0" smtClean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endParaRPr lang="en-US" altLang="zh-TW" sz="3200" b="1" dirty="0" smtClean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altLang="zh-TW" sz="4400" b="1" dirty="0" smtClean="0"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WRITING </a:t>
                      </a:r>
                      <a:endParaRPr lang="zh-TW" altLang="en-US" sz="4400" b="1" dirty="0"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1.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 能臨摹抄寫課堂中習得的句子。</a:t>
                      </a:r>
                    </a:p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2. 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能拼寫一些基本常用字詞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至少 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180 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個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。</a:t>
                      </a:r>
                    </a:p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3. 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能依圖畫、圖示填寫重要字詞。</a:t>
                      </a:r>
                    </a:p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4. </a:t>
                      </a:r>
                      <a:r>
                        <a:rPr kumimoji="0" lang="zh-TW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能掌握英文書寫格式寫出簡單的句子。</a:t>
                      </a:r>
                      <a:endParaRPr kumimoji="0" lang="en-US" altLang="zh-TW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0955856"/>
                  </a:ext>
                </a:extLst>
              </a:tr>
            </a:tbl>
          </a:graphicData>
        </a:graphic>
      </p:graphicFrame>
      <p:sp>
        <p:nvSpPr>
          <p:cNvPr id="5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>
                <a:latin typeface="Berlin Sans FB Demi" panose="020E0802020502020306" pitchFamily="34" charset="0"/>
              </a:rPr>
              <a:t> Learning Objectives</a:t>
            </a:r>
            <a:endParaRPr lang="zh-TW" altLang="en-US" b="1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249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85503" y="260622"/>
            <a:ext cx="11027229" cy="1325563"/>
          </a:xfrm>
        </p:spPr>
        <p:txBody>
          <a:bodyPr>
            <a:noAutofit/>
          </a:bodyPr>
          <a:lstStyle/>
          <a:p>
            <a:r>
              <a:rPr lang="en-US" altLang="zh-TW" sz="6600" dirty="0" smtClean="0">
                <a:latin typeface="Bauhaus 93" panose="04030905020B02020C02" pitchFamily="82" charset="0"/>
              </a:rPr>
              <a:t>ASSESSMENT  (</a:t>
            </a:r>
            <a:r>
              <a:rPr lang="zh-TW" altLang="en-US" sz="6600" dirty="0" smtClean="0">
                <a:latin typeface="Bauhaus 93" panose="04030905020B02020C02" pitchFamily="82" charset="0"/>
                <a:ea typeface="標楷體" panose="03000509000000000000" pitchFamily="65" charset="-120"/>
              </a:rPr>
              <a:t>學期評量方式</a:t>
            </a:r>
            <a:r>
              <a:rPr lang="en-US" altLang="zh-TW" sz="6600" dirty="0" smtClean="0">
                <a:latin typeface="Bauhaus 93" panose="04030905020B02020C02" pitchFamily="82" charset="0"/>
              </a:rPr>
              <a:t>) </a:t>
            </a:r>
            <a:endParaRPr lang="zh-TW" altLang="en-US" sz="6600" dirty="0">
              <a:latin typeface="Bauhaus 93" panose="04030905020B02020C02" pitchFamily="82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85503" y="2295888"/>
            <a:ext cx="10515600" cy="3856718"/>
          </a:xfrm>
        </p:spPr>
        <p:txBody>
          <a:bodyPr>
            <a:normAutofit/>
          </a:bodyPr>
          <a:lstStyle/>
          <a:p>
            <a:r>
              <a:rPr lang="en-US" altLang="zh-TW" sz="5400" dirty="0">
                <a:latin typeface="Berlin Sans FB Demi" panose="020E0802020502020306" pitchFamily="34" charset="0"/>
              </a:rPr>
              <a:t>M</a:t>
            </a:r>
            <a:r>
              <a:rPr lang="en-US" altLang="zh-TW" sz="5400" dirty="0" smtClean="0">
                <a:latin typeface="Berlin Sans FB Demi" panose="020E0802020502020306" pitchFamily="34" charset="0"/>
              </a:rPr>
              <a:t>idterm 30% </a:t>
            </a:r>
          </a:p>
          <a:p>
            <a:r>
              <a:rPr lang="en-US" altLang="zh-TW" sz="5400" dirty="0">
                <a:latin typeface="Berlin Sans FB Demi" panose="020E0802020502020306" pitchFamily="34" charset="0"/>
              </a:rPr>
              <a:t>F</a:t>
            </a:r>
            <a:r>
              <a:rPr lang="en-US" altLang="zh-TW" sz="5400" dirty="0" smtClean="0">
                <a:latin typeface="Berlin Sans FB Demi" panose="020E0802020502020306" pitchFamily="34" charset="0"/>
              </a:rPr>
              <a:t>inal 30%  </a:t>
            </a:r>
          </a:p>
          <a:p>
            <a:r>
              <a:rPr lang="en-US" altLang="zh-TW" sz="5400" smtClean="0">
                <a:latin typeface="Berlin Sans FB Demi" panose="020E0802020502020306" pitchFamily="34" charset="0"/>
              </a:rPr>
              <a:t>Workbook </a:t>
            </a:r>
            <a:r>
              <a:rPr lang="en-US" altLang="zh-TW" sz="5400" dirty="0" smtClean="0">
                <a:latin typeface="Berlin Sans FB Demi" panose="020E0802020502020306" pitchFamily="34" charset="0"/>
              </a:rPr>
              <a:t>20% </a:t>
            </a:r>
          </a:p>
          <a:p>
            <a:r>
              <a:rPr lang="en-US" altLang="zh-TW" sz="5400" dirty="0">
                <a:latin typeface="Berlin Sans FB Demi" panose="020E0802020502020306" pitchFamily="34" charset="0"/>
              </a:rPr>
              <a:t>C</a:t>
            </a:r>
            <a:r>
              <a:rPr lang="en-US" altLang="zh-TW" sz="5400" dirty="0" smtClean="0">
                <a:latin typeface="Berlin Sans FB Demi" panose="020E0802020502020306" pitchFamily="34" charset="0"/>
              </a:rPr>
              <a:t>lass participation 20% </a:t>
            </a:r>
          </a:p>
          <a:p>
            <a:endParaRPr lang="zh-TW" altLang="en-US" sz="2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486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285</Words>
  <Application>Microsoft Office PowerPoint</Application>
  <PresentationFormat>寬螢幕</PresentationFormat>
  <Paragraphs>52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新細明體</vt:lpstr>
      <vt:lpstr>標楷體</vt:lpstr>
      <vt:lpstr>Arial</vt:lpstr>
      <vt:lpstr>Bauhaus 93</vt:lpstr>
      <vt:lpstr>Berlin Sans FB Demi</vt:lpstr>
      <vt:lpstr>Calibri</vt:lpstr>
      <vt:lpstr>Calibri Light</vt:lpstr>
      <vt:lpstr>Office 佈景主題</vt:lpstr>
      <vt:lpstr>Parent-Teacher Day</vt:lpstr>
      <vt:lpstr> Learning Objectives</vt:lpstr>
      <vt:lpstr> Learning Objectives</vt:lpstr>
      <vt:lpstr> Learning Objectives</vt:lpstr>
      <vt:lpstr> Learning Objectives</vt:lpstr>
      <vt:lpstr>ASSESSMENT  (學期評量方式)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Parent-Teacher Day</dc:title>
  <dc:creator>catherinessu</dc:creator>
  <cp:lastModifiedBy>catherinessu蘇玫如</cp:lastModifiedBy>
  <cp:revision>7</cp:revision>
  <dcterms:created xsi:type="dcterms:W3CDTF">2018-02-27T03:04:49Z</dcterms:created>
  <dcterms:modified xsi:type="dcterms:W3CDTF">2018-09-14T07:14:49Z</dcterms:modified>
</cp:coreProperties>
</file>