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70" r:id="rId5"/>
    <p:sldId id="260" r:id="rId6"/>
    <p:sldId id="259" r:id="rId7"/>
    <p:sldId id="261" r:id="rId8"/>
    <p:sldId id="264" r:id="rId9"/>
    <p:sldId id="271" r:id="rId10"/>
    <p:sldId id="265"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66" d="100"/>
          <a:sy n="66" d="100"/>
        </p:scale>
        <p:origin x="1037"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編輯母片文字樣式</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3/13/2023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zh-TW" altLang="en-US" smtClean="0"/>
              <a:t>按一下以編輯母片標題樣式</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zh-TW" altLang="en-US" smtClean="0"/>
              <a:t>編輯母片文字樣式</a:t>
            </a:r>
          </a:p>
        </p:txBody>
      </p:sp>
      <p:sp>
        <p:nvSpPr>
          <p:cNvPr id="5" name="Date Placeholder 4"/>
          <p:cNvSpPr>
            <a:spLocks noGrp="1"/>
          </p:cNvSpPr>
          <p:nvPr>
            <p:ph type="dt" sz="half" idx="10"/>
          </p:nvPr>
        </p:nvSpPr>
        <p:spPr/>
        <p:txBody>
          <a:bodyPr/>
          <a:lstStyle/>
          <a:p>
            <a:fld id="{42A54C80-263E-416B-A8E0-580EDEADCBDC}" type="datetimeFigureOut">
              <a:rPr lang="en-US" dirty="0"/>
              <a:t>3/13/2023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編輯母片文字樣式</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3/13/2023</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3/13/2023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875211" y="3605349"/>
            <a:ext cx="8777615" cy="901338"/>
          </a:xfrm>
        </p:spPr>
        <p:txBody>
          <a:bodyPr/>
          <a:lstStyle/>
          <a:p>
            <a:pPr algn="ctr">
              <a:spcAft>
                <a:spcPts val="0"/>
              </a:spcAft>
            </a:pPr>
            <a:r>
              <a:rPr lang="en-US" altLang="zh-TW" kern="100" dirty="0" smtClean="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
            </a:r>
            <a:br>
              <a:rPr lang="en-US" altLang="zh-TW" kern="100" dirty="0" smtClean="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br>
            <a:r>
              <a:rPr lang="en-US" altLang="zh-TW" kern="100" dirty="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
            </a:r>
            <a:br>
              <a:rPr lang="en-US" altLang="zh-TW" kern="100" dirty="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br>
            <a:r>
              <a:rPr lang="en-US" altLang="zh-TW" kern="100" dirty="0" smtClean="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
            </a:r>
            <a:br>
              <a:rPr lang="en-US" altLang="zh-TW" kern="100" dirty="0" smtClean="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br>
            <a:r>
              <a:rPr lang="zh-TW" altLang="zh-TW" sz="3600" kern="100" dirty="0" smtClean="0">
                <a:latin typeface="標楷體" panose="03000509000000000000" pitchFamily="65" charset="-120"/>
                <a:ea typeface="標楷體" panose="03000509000000000000" pitchFamily="65" charset="-120"/>
                <a:cs typeface="Times New Roman" panose="02020603050405020304" pitchFamily="18" charset="0"/>
              </a:rPr>
              <a:t/>
            </a:r>
            <a:br>
              <a:rPr lang="zh-TW" altLang="zh-TW" sz="3600" kern="100" dirty="0" smtClean="0">
                <a:latin typeface="標楷體" panose="03000509000000000000" pitchFamily="65" charset="-120"/>
                <a:ea typeface="標楷體" panose="03000509000000000000" pitchFamily="65" charset="-120"/>
                <a:cs typeface="Times New Roman" panose="02020603050405020304" pitchFamily="18" charset="0"/>
              </a:rPr>
            </a:br>
            <a:r>
              <a:rPr lang="en-US" altLang="zh-TW" sz="3600" kern="100" dirty="0" smtClean="0">
                <a:latin typeface="標楷體" panose="03000509000000000000" pitchFamily="65" charset="-120"/>
                <a:ea typeface="標楷體" panose="03000509000000000000" pitchFamily="65" charset="-120"/>
                <a:cs typeface="Times New Roman" panose="02020603050405020304" pitchFamily="18" charset="0"/>
              </a:rPr>
              <a:t/>
            </a:r>
            <a:br>
              <a:rPr lang="en-US" altLang="zh-TW" sz="3600" kern="100" dirty="0" smtClean="0">
                <a:latin typeface="標楷體" panose="03000509000000000000" pitchFamily="65" charset="-120"/>
                <a:ea typeface="標楷體" panose="03000509000000000000" pitchFamily="65" charset="-120"/>
                <a:cs typeface="Times New Roman" panose="02020603050405020304" pitchFamily="18" charset="0"/>
              </a:rPr>
            </a:br>
            <a:r>
              <a:rPr lang="en-US" altLang="zh-TW" kern="100" dirty="0" smtClean="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
            </a:r>
            <a:br>
              <a:rPr lang="en-US" altLang="zh-TW" kern="100" dirty="0" smtClean="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br>
            <a:r>
              <a:rPr lang="zh-TW" altLang="en-US" kern="100" dirty="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臺北市</a:t>
            </a:r>
            <a:r>
              <a:rPr lang="zh-TW" altLang="zh-TW" kern="100" dirty="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大佳國小</a:t>
            </a:r>
            <a:r>
              <a:rPr lang="en-US" altLang="zh-TW" kern="100" dirty="0" smtClean="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112</a:t>
            </a:r>
            <a:r>
              <a:rPr lang="zh-TW" altLang="zh-TW" kern="100" dirty="0" smtClean="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學年</a:t>
            </a:r>
            <a:r>
              <a:rPr lang="zh-TW" altLang="zh-TW" kern="100" dirty="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度</a:t>
            </a:r>
            <a:r>
              <a:rPr lang="en-US" altLang="zh-TW" kern="100" dirty="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
            </a:r>
            <a:br>
              <a:rPr lang="en-US" altLang="zh-TW" kern="100" dirty="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br>
            <a:r>
              <a:rPr lang="zh-TW" altLang="zh-TW" kern="100" dirty="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新生入學</a:t>
            </a:r>
            <a:r>
              <a:rPr lang="zh-TW" altLang="zh-TW" kern="100" dirty="0" smtClean="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注意事項</a:t>
            </a:r>
            <a:r>
              <a:rPr lang="en-US" altLang="zh-TW" kern="100" dirty="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
            </a:r>
            <a:br>
              <a:rPr lang="en-US" altLang="zh-TW" kern="100" dirty="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br>
            <a:r>
              <a:rPr lang="zh-TW" altLang="en-US" sz="3600" kern="100" dirty="0" smtClean="0">
                <a:solidFill>
                  <a:schemeClr val="tx1"/>
                </a:solidFill>
                <a:latin typeface="標楷體" panose="03000509000000000000" pitchFamily="65" charset="-120"/>
                <a:ea typeface="標楷體" panose="03000509000000000000" pitchFamily="65" charset="-120"/>
                <a:cs typeface="Times New Roman" panose="02020603050405020304" pitchFamily="18" charset="0"/>
              </a:rPr>
              <a:t>教務處</a:t>
            </a:r>
            <a:r>
              <a:rPr lang="en-US" altLang="zh-TW" sz="3600" kern="100" dirty="0" smtClean="0">
                <a:solidFill>
                  <a:schemeClr val="tx1"/>
                </a:solidFill>
                <a:latin typeface="標楷體" panose="03000509000000000000" pitchFamily="65" charset="-120"/>
                <a:ea typeface="標楷體" panose="03000509000000000000" pitchFamily="65" charset="-120"/>
                <a:cs typeface="Times New Roman" panose="02020603050405020304" pitchFamily="18" charset="0"/>
              </a:rPr>
              <a:t>112.03.22.</a:t>
            </a:r>
            <a:endParaRPr lang="zh-TW" altLang="en-US" dirty="0">
              <a:solidFill>
                <a:schemeClr val="tx1"/>
              </a:solidFill>
              <a:latin typeface="標楷體" panose="03000509000000000000" pitchFamily="65" charset="-120"/>
              <a:ea typeface="標楷體" panose="03000509000000000000" pitchFamily="65" charset="-120"/>
            </a:endParaRPr>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7224712" y="444137"/>
            <a:ext cx="2428114" cy="1580606"/>
          </a:xfrm>
          <a:prstGeom prst="rect">
            <a:avLst/>
          </a:prstGeom>
          <a:noFill/>
          <a:ln>
            <a:noFill/>
          </a:ln>
        </p:spPr>
      </p:pic>
    </p:spTree>
    <p:extLst>
      <p:ext uri="{BB962C8B-B14F-4D97-AF65-F5344CB8AC3E}">
        <p14:creationId xmlns:p14="http://schemas.microsoft.com/office/powerpoint/2010/main" val="23163358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4" y="339634"/>
            <a:ext cx="8596668" cy="1590766"/>
          </a:xfrm>
        </p:spPr>
        <p:txBody>
          <a:bodyPr/>
          <a:lstStyle/>
          <a:p>
            <a:r>
              <a:rPr lang="zh-TW" altLang="en-US" dirty="0" smtClean="0">
                <a:solidFill>
                  <a:srgbClr val="C00000"/>
                </a:solidFill>
              </a:rPr>
              <a:t>友愛條款</a:t>
            </a:r>
            <a:endParaRPr lang="zh-TW" altLang="en-US" dirty="0">
              <a:solidFill>
                <a:srgbClr val="C00000"/>
              </a:solidFill>
            </a:endParaRPr>
          </a:p>
        </p:txBody>
      </p:sp>
      <p:sp>
        <p:nvSpPr>
          <p:cNvPr id="3" name="內容版面配置區 2"/>
          <p:cNvSpPr>
            <a:spLocks noGrp="1"/>
          </p:cNvSpPr>
          <p:nvPr>
            <p:ph idx="1"/>
          </p:nvPr>
        </p:nvSpPr>
        <p:spPr>
          <a:xfrm>
            <a:off x="677334" y="1397635"/>
            <a:ext cx="8596668" cy="4800391"/>
          </a:xfrm>
        </p:spPr>
        <p:txBody>
          <a:bodyPr>
            <a:noAutofit/>
          </a:bodyPr>
          <a:lstStyle/>
          <a:p>
            <a:pPr algn="just"/>
            <a:r>
              <a:rPr lang="zh-TW" altLang="zh-TW" sz="3200" kern="100" dirty="0" smtClean="0">
                <a:solidFill>
                  <a:srgbClr val="000000"/>
                </a:solidFill>
                <a:latin typeface="Calibri" panose="020F0502020204030204" pitchFamily="34" charset="0"/>
                <a:cs typeface="Times New Roman" panose="02020603050405020304" pitchFamily="18" charset="0"/>
              </a:rPr>
              <a:t>本校</a:t>
            </a:r>
            <a:r>
              <a:rPr lang="zh-TW" altLang="zh-TW" sz="3200" kern="100" dirty="0">
                <a:solidFill>
                  <a:srgbClr val="000000"/>
                </a:solidFill>
                <a:latin typeface="Calibri" panose="020F0502020204030204" pitchFamily="34" charset="0"/>
                <a:cs typeface="Times New Roman" panose="02020603050405020304" pitchFamily="18" charset="0"/>
              </a:rPr>
              <a:t>為大學區制</a:t>
            </a:r>
            <a:r>
              <a:rPr lang="zh-TW" altLang="zh-TW" sz="3200" kern="100" dirty="0" smtClean="0">
                <a:solidFill>
                  <a:srgbClr val="000000"/>
                </a:solidFill>
                <a:latin typeface="Calibri" panose="020F0502020204030204" pitchFamily="34" charset="0"/>
                <a:cs typeface="Times New Roman" panose="02020603050405020304" pitchFamily="18" charset="0"/>
              </a:rPr>
              <a:t>，</a:t>
            </a:r>
            <a:r>
              <a:rPr lang="en-US" altLang="zh-TW" sz="3200" kern="100" dirty="0" smtClean="0">
                <a:solidFill>
                  <a:srgbClr val="FF0000"/>
                </a:solidFill>
                <a:latin typeface="微軟正黑體" panose="020B0604030504040204" pitchFamily="34" charset="-120"/>
                <a:ea typeface="新細明體" panose="02020500000000000000" pitchFamily="18" charset="-120"/>
                <a:cs typeface="Times New Roman" panose="02020603050405020304" pitchFamily="18" charset="0"/>
              </a:rPr>
              <a:t>6</a:t>
            </a:r>
            <a:r>
              <a:rPr lang="zh-TW" altLang="zh-TW" sz="3200" kern="100" dirty="0" smtClean="0">
                <a:solidFill>
                  <a:srgbClr val="FF0000"/>
                </a:solidFill>
                <a:latin typeface="Calibri" panose="020F0502020204030204" pitchFamily="34" charset="0"/>
                <a:cs typeface="Times New Roman" panose="02020603050405020304" pitchFamily="18" charset="0"/>
              </a:rPr>
              <a:t>月</a:t>
            </a:r>
            <a:r>
              <a:rPr lang="en-US" altLang="zh-TW" sz="3200" kern="100" dirty="0" smtClean="0">
                <a:solidFill>
                  <a:srgbClr val="FF0000"/>
                </a:solidFill>
                <a:latin typeface="微軟正黑體" panose="020B0604030504040204" pitchFamily="34" charset="-120"/>
                <a:ea typeface="新細明體" panose="02020500000000000000" pitchFamily="18" charset="-120"/>
                <a:cs typeface="Times New Roman" panose="02020603050405020304" pitchFamily="18" charset="0"/>
              </a:rPr>
              <a:t>5</a:t>
            </a:r>
            <a:r>
              <a:rPr lang="zh-TW" altLang="zh-TW" sz="3200" kern="100" dirty="0" smtClean="0">
                <a:solidFill>
                  <a:srgbClr val="FF0000"/>
                </a:solidFill>
                <a:latin typeface="微軟正黑體" panose="020B0604030504040204" pitchFamily="34" charset="-120"/>
                <a:ea typeface="新細明體" panose="02020500000000000000" pitchFamily="18" charset="-120"/>
                <a:cs typeface="Times New Roman" panose="02020603050405020304" pitchFamily="18" charset="0"/>
              </a:rPr>
              <a:t>日</a:t>
            </a:r>
            <a:r>
              <a:rPr lang="zh-TW" altLang="zh-TW" sz="3200" kern="100" dirty="0">
                <a:solidFill>
                  <a:srgbClr val="FF0000"/>
                </a:solidFill>
                <a:latin typeface="Calibri" panose="020F0502020204030204" pitchFamily="34" charset="0"/>
                <a:cs typeface="Times New Roman" panose="02020603050405020304" pitchFamily="18" charset="0"/>
              </a:rPr>
              <a:t>以前</a:t>
            </a:r>
            <a:r>
              <a:rPr lang="zh-TW" altLang="zh-TW" sz="3200" kern="100" dirty="0">
                <a:solidFill>
                  <a:srgbClr val="000000"/>
                </a:solidFill>
                <a:latin typeface="Calibri" panose="020F0502020204030204" pitchFamily="34" charset="0"/>
                <a:cs typeface="Times New Roman" panose="02020603050405020304" pitchFamily="18" charset="0"/>
              </a:rPr>
              <a:t>，依前</a:t>
            </a:r>
            <a:r>
              <a:rPr lang="en-US" altLang="zh-TW" sz="3200" kern="100" dirty="0">
                <a:solidFill>
                  <a:srgbClr val="000000"/>
                </a:solidFill>
                <a:latin typeface="Calibri" panose="020F0502020204030204" pitchFamily="34" charset="0"/>
                <a:cs typeface="Times New Roman" panose="02020603050405020304" pitchFamily="18" charset="0"/>
              </a:rPr>
              <a:t>4</a:t>
            </a:r>
            <a:r>
              <a:rPr lang="zh-TW" altLang="zh-TW" sz="3200" kern="100" dirty="0">
                <a:solidFill>
                  <a:srgbClr val="000000"/>
                </a:solidFill>
                <a:latin typeface="Calibri" panose="020F0502020204030204" pitchFamily="34" charset="0"/>
                <a:cs typeface="Times New Roman" panose="02020603050405020304" pitchFamily="18" charset="0"/>
              </a:rPr>
              <a:t>款順序遞補錄取後，學校仍有缺額時，得</a:t>
            </a:r>
            <a:r>
              <a:rPr lang="zh-TW" altLang="zh-TW" sz="3200" kern="100" dirty="0">
                <a:solidFill>
                  <a:srgbClr val="000000"/>
                </a:solidFill>
                <a:highlight>
                  <a:srgbClr val="FFFF00"/>
                </a:highlight>
                <a:latin typeface="Calibri" panose="020F0502020204030204" pitchFamily="34" charset="0"/>
                <a:cs typeface="Times New Roman" panose="02020603050405020304" pitchFamily="18" charset="0"/>
              </a:rPr>
              <a:t>接受申請入學登記</a:t>
            </a:r>
            <a:r>
              <a:rPr lang="zh-TW" altLang="zh-TW" sz="3200" kern="100" dirty="0">
                <a:solidFill>
                  <a:srgbClr val="C00000"/>
                </a:solidFill>
                <a:highlight>
                  <a:srgbClr val="FFFF00"/>
                </a:highlight>
                <a:latin typeface="Calibri" panose="020F0502020204030204" pitchFamily="34" charset="0"/>
                <a:cs typeface="Times New Roman" panose="02020603050405020304" pitchFamily="18" charset="0"/>
              </a:rPr>
              <a:t>，</a:t>
            </a:r>
            <a:r>
              <a:rPr lang="zh-TW" altLang="zh-TW" sz="3200" u="sng" kern="100" dirty="0">
                <a:solidFill>
                  <a:srgbClr val="C00000"/>
                </a:solidFill>
                <a:highlight>
                  <a:srgbClr val="FFFF00"/>
                </a:highlight>
                <a:latin typeface="Calibri" panose="020F0502020204030204" pitchFamily="34" charset="0"/>
                <a:cs typeface="Times New Roman" panose="02020603050405020304" pitchFamily="18" charset="0"/>
              </a:rPr>
              <a:t>以同父或同母名義之兄弟姊妹就讀本校者為優先</a:t>
            </a:r>
            <a:r>
              <a:rPr lang="zh-TW" altLang="zh-TW" sz="3200" kern="100" dirty="0">
                <a:solidFill>
                  <a:srgbClr val="C00000"/>
                </a:solidFill>
                <a:highlight>
                  <a:srgbClr val="FFFF00"/>
                </a:highlight>
                <a:latin typeface="Calibri" panose="020F0502020204030204" pitchFamily="34" charset="0"/>
                <a:cs typeface="Times New Roman" panose="02020603050405020304" pitchFamily="18" charset="0"/>
              </a:rPr>
              <a:t>，</a:t>
            </a:r>
            <a:r>
              <a:rPr lang="zh-TW" altLang="zh-TW" sz="3200" kern="100" dirty="0">
                <a:solidFill>
                  <a:srgbClr val="0070C0"/>
                </a:solidFill>
                <a:highlight>
                  <a:srgbClr val="FFFF00"/>
                </a:highlight>
                <a:latin typeface="Calibri" panose="020F0502020204030204" pitchFamily="34" charset="0"/>
                <a:cs typeface="Times New Roman" panose="02020603050405020304" pitchFamily="18" charset="0"/>
              </a:rPr>
              <a:t>再依新生報到</a:t>
            </a:r>
            <a:r>
              <a:rPr lang="zh-TW" altLang="zh-TW" sz="3200" kern="100" dirty="0" smtClean="0">
                <a:solidFill>
                  <a:srgbClr val="0070C0"/>
                </a:solidFill>
                <a:highlight>
                  <a:srgbClr val="FFFF00"/>
                </a:highlight>
                <a:latin typeface="Calibri" panose="020F0502020204030204" pitchFamily="34" charset="0"/>
                <a:cs typeface="Times New Roman" panose="02020603050405020304" pitchFamily="18" charset="0"/>
              </a:rPr>
              <a:t>當日</a:t>
            </a:r>
            <a:r>
              <a:rPr lang="zh-TW" altLang="en-US" sz="3200" kern="100" dirty="0" smtClean="0">
                <a:solidFill>
                  <a:srgbClr val="0070C0"/>
                </a:solidFill>
                <a:highlight>
                  <a:srgbClr val="FFFF00"/>
                </a:highlight>
                <a:latin typeface="Calibri" panose="020F0502020204030204" pitchFamily="34" charset="0"/>
                <a:cs typeface="Times New Roman" panose="02020603050405020304" pitchFamily="18" charset="0"/>
              </a:rPr>
              <a:t>登記者抽籤直到額滿</a:t>
            </a:r>
            <a:r>
              <a:rPr lang="zh-TW" altLang="zh-TW" sz="3200" kern="100" dirty="0" smtClean="0">
                <a:solidFill>
                  <a:srgbClr val="C00000"/>
                </a:solidFill>
                <a:highlight>
                  <a:srgbClr val="FFFF00"/>
                </a:highlight>
                <a:latin typeface="Calibri" panose="020F0502020204030204" pitchFamily="34" charset="0"/>
                <a:cs typeface="Times New Roman" panose="02020603050405020304" pitchFamily="18" charset="0"/>
              </a:rPr>
              <a:t>。</a:t>
            </a:r>
            <a:endParaRPr lang="zh-TW" altLang="zh-TW" sz="3200" kern="100" dirty="0">
              <a:latin typeface="Calibri" panose="020F0502020204030204" pitchFamily="34" charset="0"/>
              <a:ea typeface="新細明體" panose="02020500000000000000" pitchFamily="18" charset="-120"/>
              <a:cs typeface="Times New Roman" panose="02020603050405020304" pitchFamily="18" charset="0"/>
            </a:endParaRPr>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9393146" y="522605"/>
            <a:ext cx="1400175" cy="875030"/>
          </a:xfrm>
          <a:prstGeom prst="rect">
            <a:avLst/>
          </a:prstGeom>
          <a:noFill/>
          <a:ln>
            <a:noFill/>
          </a:ln>
        </p:spPr>
      </p:pic>
    </p:spTree>
    <p:extLst>
      <p:ext uri="{BB962C8B-B14F-4D97-AF65-F5344CB8AC3E}">
        <p14:creationId xmlns:p14="http://schemas.microsoft.com/office/powerpoint/2010/main" val="31732378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4" y="609600"/>
            <a:ext cx="8596668" cy="644434"/>
          </a:xfrm>
        </p:spPr>
        <p:txBody>
          <a:bodyPr/>
          <a:lstStyle/>
          <a:p>
            <a:endParaRPr lang="zh-TW" altLang="en-US"/>
          </a:p>
        </p:txBody>
      </p:sp>
      <p:sp>
        <p:nvSpPr>
          <p:cNvPr id="3" name="內容版面配置區 2"/>
          <p:cNvSpPr>
            <a:spLocks noGrp="1"/>
          </p:cNvSpPr>
          <p:nvPr>
            <p:ph idx="1"/>
          </p:nvPr>
        </p:nvSpPr>
        <p:spPr>
          <a:xfrm>
            <a:off x="677334" y="1502230"/>
            <a:ext cx="8596668" cy="4023360"/>
          </a:xfrm>
        </p:spPr>
        <p:txBody>
          <a:bodyPr>
            <a:normAutofit/>
          </a:bodyPr>
          <a:lstStyle/>
          <a:p>
            <a:pPr algn="just"/>
            <a:r>
              <a:rPr lang="zh-TW" altLang="zh-TW" sz="3600" kern="100" dirty="0" smtClean="0">
                <a:solidFill>
                  <a:srgbClr val="000000"/>
                </a:solidFill>
                <a:latin typeface="Calibri" panose="020F0502020204030204" pitchFamily="34" charset="0"/>
                <a:cs typeface="Times New Roman" panose="02020603050405020304" pitchFamily="18" charset="0"/>
              </a:rPr>
              <a:t>學校</a:t>
            </a:r>
            <a:r>
              <a:rPr lang="zh-TW" altLang="zh-TW" sz="3600" kern="100" dirty="0">
                <a:solidFill>
                  <a:srgbClr val="000000"/>
                </a:solidFill>
                <a:latin typeface="Calibri" panose="020F0502020204030204" pitchFamily="34" charset="0"/>
                <a:cs typeface="Times New Roman" panose="02020603050405020304" pitchFamily="18" charset="0"/>
              </a:rPr>
              <a:t>通知申請者辦理新生報到手續，電話聯繫時間得以兩日為限。另以電話聯繫至申請人</a:t>
            </a:r>
            <a:r>
              <a:rPr lang="en-US" altLang="zh-TW" sz="3600" kern="100" dirty="0">
                <a:solidFill>
                  <a:srgbClr val="000000"/>
                </a:solidFill>
                <a:latin typeface="Calibri" panose="020F0502020204030204" pitchFamily="34" charset="0"/>
                <a:cs typeface="Times New Roman" panose="02020603050405020304" pitchFamily="18" charset="0"/>
              </a:rPr>
              <a:t>(</a:t>
            </a:r>
            <a:r>
              <a:rPr lang="zh-TW" altLang="zh-TW" sz="3600" kern="100" dirty="0">
                <a:solidFill>
                  <a:srgbClr val="000000"/>
                </a:solidFill>
                <a:latin typeface="Calibri" panose="020F0502020204030204" pitchFamily="34" charset="0"/>
                <a:cs typeface="Times New Roman" panose="02020603050405020304" pitchFamily="18" charset="0"/>
              </a:rPr>
              <a:t>或委託人</a:t>
            </a:r>
            <a:r>
              <a:rPr lang="en-US" altLang="zh-TW" sz="3600" kern="100" dirty="0">
                <a:solidFill>
                  <a:srgbClr val="000000"/>
                </a:solidFill>
                <a:latin typeface="Calibri" panose="020F0502020204030204" pitchFamily="34" charset="0"/>
                <a:cs typeface="Times New Roman" panose="02020603050405020304" pitchFamily="18" charset="0"/>
              </a:rPr>
              <a:t>)</a:t>
            </a:r>
            <a:r>
              <a:rPr lang="zh-TW" altLang="zh-TW" sz="3600" kern="100" dirty="0">
                <a:solidFill>
                  <a:srgbClr val="000000"/>
                </a:solidFill>
                <a:latin typeface="Calibri" panose="020F0502020204030204" pitchFamily="34" charset="0"/>
                <a:cs typeface="Times New Roman" panose="02020603050405020304" pitchFamily="18" charset="0"/>
              </a:rPr>
              <a:t>當日為準，自隔日起三日內</a:t>
            </a:r>
            <a:r>
              <a:rPr lang="en-US" altLang="zh-TW" sz="3600" kern="100" dirty="0">
                <a:solidFill>
                  <a:srgbClr val="000000"/>
                </a:solidFill>
                <a:latin typeface="Calibri" panose="020F0502020204030204" pitchFamily="34" charset="0"/>
                <a:cs typeface="Times New Roman" panose="02020603050405020304" pitchFamily="18" charset="0"/>
              </a:rPr>
              <a:t>(</a:t>
            </a:r>
            <a:r>
              <a:rPr lang="zh-TW" altLang="zh-TW" sz="3600" kern="100" dirty="0">
                <a:solidFill>
                  <a:srgbClr val="000000"/>
                </a:solidFill>
                <a:latin typeface="Calibri" panose="020F0502020204030204" pitchFamily="34" charset="0"/>
                <a:cs typeface="Times New Roman" panose="02020603050405020304" pitchFamily="18" charset="0"/>
              </a:rPr>
              <a:t>工作天</a:t>
            </a:r>
            <a:r>
              <a:rPr lang="en-US" altLang="zh-TW" sz="3600" kern="100" dirty="0">
                <a:solidFill>
                  <a:srgbClr val="000000"/>
                </a:solidFill>
                <a:latin typeface="Calibri" panose="020F0502020204030204" pitchFamily="34" charset="0"/>
                <a:cs typeface="Times New Roman" panose="02020603050405020304" pitchFamily="18" charset="0"/>
              </a:rPr>
              <a:t>)</a:t>
            </a:r>
            <a:r>
              <a:rPr lang="zh-TW" altLang="zh-TW" sz="3600" kern="100" dirty="0">
                <a:solidFill>
                  <a:srgbClr val="000000"/>
                </a:solidFill>
                <a:latin typeface="Calibri" panose="020F0502020204030204" pitchFamily="34" charset="0"/>
                <a:cs typeface="Times New Roman" panose="02020603050405020304" pitchFamily="18" charset="0"/>
              </a:rPr>
              <a:t>內學生須完成轉入手續，如學生於三日期限內仍未轉入，則視同放棄轉入申請，本校得依序通知下一位申請者遞補之。</a:t>
            </a:r>
            <a:endParaRPr lang="zh-TW" altLang="zh-TW" sz="3600" kern="100" dirty="0">
              <a:latin typeface="Calibri" panose="020F0502020204030204" pitchFamily="34" charset="0"/>
              <a:ea typeface="新細明體" panose="02020500000000000000" pitchFamily="18" charset="-120"/>
              <a:cs typeface="Times New Roman" panose="02020603050405020304" pitchFamily="18" charset="0"/>
            </a:endParaRPr>
          </a:p>
          <a:p>
            <a:endParaRPr lang="zh-TW" altLang="en-US" dirty="0"/>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9092701" y="503102"/>
            <a:ext cx="1435962" cy="1116692"/>
          </a:xfrm>
          <a:prstGeom prst="rect">
            <a:avLst/>
          </a:prstGeom>
          <a:noFill/>
          <a:ln>
            <a:noFill/>
          </a:ln>
        </p:spPr>
      </p:pic>
    </p:spTree>
    <p:extLst>
      <p:ext uri="{BB962C8B-B14F-4D97-AF65-F5344CB8AC3E}">
        <p14:creationId xmlns:p14="http://schemas.microsoft.com/office/powerpoint/2010/main" val="3229641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4" y="609600"/>
            <a:ext cx="8596668" cy="735874"/>
          </a:xfrm>
        </p:spPr>
        <p:txBody>
          <a:bodyPr/>
          <a:lstStyle/>
          <a:p>
            <a:r>
              <a:rPr lang="zh-TW" altLang="en-US" dirty="0" smtClean="0">
                <a:solidFill>
                  <a:srgbClr val="C00000"/>
                </a:solidFill>
                <a:latin typeface="標楷體" panose="03000509000000000000" pitchFamily="65" charset="-120"/>
                <a:ea typeface="標楷體" panose="03000509000000000000" pitchFamily="65" charset="-120"/>
              </a:rPr>
              <a:t>新生報到日期</a:t>
            </a:r>
            <a:endParaRPr lang="zh-TW" altLang="en-US" dirty="0">
              <a:solidFill>
                <a:srgbClr val="C00000"/>
              </a:solidFill>
              <a:latin typeface="標楷體" panose="03000509000000000000" pitchFamily="65" charset="-120"/>
              <a:ea typeface="標楷體" panose="03000509000000000000" pitchFamily="65" charset="-120"/>
            </a:endParaRPr>
          </a:p>
        </p:txBody>
      </p:sp>
      <p:sp>
        <p:nvSpPr>
          <p:cNvPr id="3" name="內容版面配置區 2"/>
          <p:cNvSpPr>
            <a:spLocks noGrp="1"/>
          </p:cNvSpPr>
          <p:nvPr>
            <p:ph idx="1"/>
          </p:nvPr>
        </p:nvSpPr>
        <p:spPr>
          <a:xfrm>
            <a:off x="677333" y="1476103"/>
            <a:ext cx="9647073" cy="4565259"/>
          </a:xfrm>
        </p:spPr>
        <p:txBody>
          <a:bodyPr>
            <a:noAutofit/>
          </a:bodyPr>
          <a:lstStyle/>
          <a:p>
            <a:pPr>
              <a:lnSpc>
                <a:spcPct val="150000"/>
              </a:lnSpc>
            </a:pPr>
            <a:r>
              <a:rPr lang="zh-TW" altLang="en-US" sz="3600" b="1" kern="100" dirty="0" smtClean="0">
                <a:latin typeface="標楷體" panose="03000509000000000000" pitchFamily="65" charset="-120"/>
                <a:ea typeface="標楷體" panose="03000509000000000000" pitchFamily="65" charset="-120"/>
                <a:cs typeface="Times New Roman" panose="02020603050405020304" pitchFamily="18" charset="0"/>
              </a:rPr>
              <a:t>非大佳里</a:t>
            </a:r>
            <a:r>
              <a:rPr lang="zh-TW" altLang="en-US" sz="3600" b="1" kern="100" dirty="0">
                <a:latin typeface="標楷體" panose="03000509000000000000" pitchFamily="65" charset="-120"/>
                <a:ea typeface="標楷體" panose="03000509000000000000" pitchFamily="65" charset="-120"/>
                <a:cs typeface="Times New Roman" panose="02020603050405020304" pitchFamily="18" charset="0"/>
              </a:rPr>
              <a:t>登記</a:t>
            </a:r>
            <a:r>
              <a:rPr lang="zh-TW"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時間</a:t>
            </a:r>
            <a:r>
              <a:rPr lang="en-US" altLang="zh-TW" sz="3600" b="1" kern="100" dirty="0">
                <a:latin typeface="標楷體" panose="03000509000000000000" pitchFamily="65" charset="-120"/>
                <a:ea typeface="標楷體" panose="03000509000000000000" pitchFamily="65" charset="-120"/>
                <a:cs typeface="Times New Roman" panose="02020603050405020304" pitchFamily="18" charset="0"/>
              </a:rPr>
              <a:t>:</a:t>
            </a:r>
            <a:r>
              <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112</a:t>
            </a:r>
            <a:r>
              <a:rPr lang="zh-TW"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年</a:t>
            </a:r>
            <a:r>
              <a:rPr lang="en-US" altLang="zh-TW" sz="3600" b="1" kern="100" dirty="0">
                <a:latin typeface="標楷體" panose="03000509000000000000" pitchFamily="65" charset="-120"/>
                <a:ea typeface="標楷體" panose="03000509000000000000" pitchFamily="65" charset="-120"/>
                <a:cs typeface="Times New Roman" panose="02020603050405020304" pitchFamily="18" charset="0"/>
              </a:rPr>
              <a:t>5</a:t>
            </a:r>
            <a:r>
              <a:rPr lang="zh-TW"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月</a:t>
            </a:r>
            <a:r>
              <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27</a:t>
            </a:r>
            <a:r>
              <a:rPr lang="zh-TW"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日</a:t>
            </a:r>
            <a:r>
              <a:rPr lang="en-US" altLang="zh-TW" sz="3600" b="1" kern="100" dirty="0">
                <a:latin typeface="標楷體" panose="03000509000000000000" pitchFamily="65" charset="-120"/>
                <a:ea typeface="標楷體" panose="03000509000000000000" pitchFamily="65" charset="-120"/>
                <a:cs typeface="Times New Roman" panose="02020603050405020304" pitchFamily="18" charset="0"/>
              </a:rPr>
              <a:t>(</a:t>
            </a:r>
            <a:r>
              <a:rPr lang="zh-TW" altLang="zh-TW" sz="3600" b="1" kern="100" dirty="0">
                <a:latin typeface="標楷體" panose="03000509000000000000" pitchFamily="65" charset="-120"/>
                <a:ea typeface="標楷體" panose="03000509000000000000" pitchFamily="65" charset="-120"/>
                <a:cs typeface="Times New Roman" panose="02020603050405020304" pitchFamily="18" charset="0"/>
              </a:rPr>
              <a:t>星期六</a:t>
            </a:r>
            <a:r>
              <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 </a:t>
            </a:r>
            <a:r>
              <a:rPr lang="zh-TW"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上午</a:t>
            </a:r>
            <a:r>
              <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9:00-12:00</a:t>
            </a:r>
            <a:r>
              <a:rPr lang="zh-TW" altLang="en-US" sz="3600" b="1" kern="100" dirty="0" smtClean="0">
                <a:latin typeface="標楷體" panose="03000509000000000000" pitchFamily="65" charset="-120"/>
                <a:ea typeface="標楷體" panose="03000509000000000000" pitchFamily="65" charset="-120"/>
                <a:cs typeface="Times New Roman" panose="02020603050405020304" pitchFamily="18" charset="0"/>
              </a:rPr>
              <a:t>。</a:t>
            </a:r>
            <a:endPar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endParaRPr>
          </a:p>
          <a:p>
            <a:pPr>
              <a:lnSpc>
                <a:spcPct val="150000"/>
              </a:lnSpc>
            </a:pPr>
            <a:r>
              <a:rPr lang="zh-TW" altLang="zh-TW" sz="3600" b="1" dirty="0" smtClean="0">
                <a:latin typeface="標楷體" panose="03000509000000000000" pitchFamily="65" charset="-120"/>
                <a:ea typeface="標楷體" panose="03000509000000000000" pitchFamily="65" charset="-120"/>
                <a:cs typeface="Times New Roman" panose="02020603050405020304" pitchFamily="18" charset="0"/>
              </a:rPr>
              <a:t>辦理</a:t>
            </a:r>
            <a:r>
              <a:rPr lang="zh-TW" altLang="en-US" sz="3600" b="1" dirty="0">
                <a:latin typeface="標楷體" panose="03000509000000000000" pitchFamily="65" charset="-120"/>
                <a:ea typeface="標楷體" panose="03000509000000000000" pitchFamily="65" charset="-120"/>
                <a:cs typeface="Times New Roman" panose="02020603050405020304" pitchFamily="18" charset="0"/>
              </a:rPr>
              <a:t>登記</a:t>
            </a:r>
            <a:r>
              <a:rPr lang="zh-TW" altLang="zh-TW" sz="3600" b="1" dirty="0" smtClean="0">
                <a:latin typeface="標楷體" panose="03000509000000000000" pitchFamily="65" charset="-120"/>
                <a:ea typeface="標楷體" panose="03000509000000000000" pitchFamily="65" charset="-120"/>
                <a:cs typeface="Times New Roman" panose="02020603050405020304" pitchFamily="18" charset="0"/>
              </a:rPr>
              <a:t>作業</a:t>
            </a:r>
            <a:r>
              <a:rPr lang="zh-TW" altLang="zh-TW" sz="3600" b="1" dirty="0">
                <a:latin typeface="標楷體" panose="03000509000000000000" pitchFamily="65" charset="-120"/>
                <a:ea typeface="標楷體" panose="03000509000000000000" pitchFamily="65" charset="-120"/>
                <a:cs typeface="Times New Roman" panose="02020603050405020304" pitchFamily="18" charset="0"/>
              </a:rPr>
              <a:t>地點</a:t>
            </a:r>
            <a:r>
              <a:rPr lang="en-US" altLang="zh-TW" sz="3600" b="1" dirty="0">
                <a:latin typeface="標楷體" panose="03000509000000000000" pitchFamily="65" charset="-120"/>
                <a:ea typeface="標楷體" panose="03000509000000000000" pitchFamily="65" charset="-120"/>
                <a:cs typeface="Times New Roman" panose="02020603050405020304" pitchFamily="18" charset="0"/>
              </a:rPr>
              <a:t>:</a:t>
            </a:r>
            <a:r>
              <a:rPr lang="zh-TW" altLang="zh-TW" sz="3600" b="1" dirty="0">
                <a:latin typeface="標楷體" panose="03000509000000000000" pitchFamily="65" charset="-120"/>
                <a:ea typeface="標楷體" panose="03000509000000000000" pitchFamily="65" charset="-120"/>
                <a:cs typeface="Times New Roman" panose="02020603050405020304" pitchFamily="18" charset="0"/>
              </a:rPr>
              <a:t>本校</a:t>
            </a:r>
            <a:r>
              <a:rPr lang="en-US" altLang="zh-TW" sz="3600" b="1" dirty="0">
                <a:latin typeface="標楷體" panose="03000509000000000000" pitchFamily="65" charset="-120"/>
                <a:ea typeface="標楷體" panose="03000509000000000000" pitchFamily="65" charset="-120"/>
                <a:cs typeface="Times New Roman" panose="02020603050405020304" pitchFamily="18" charset="0"/>
              </a:rPr>
              <a:t>1</a:t>
            </a:r>
            <a:r>
              <a:rPr lang="zh-TW" altLang="zh-TW" sz="3600" b="1" dirty="0" smtClean="0">
                <a:latin typeface="標楷體" panose="03000509000000000000" pitchFamily="65" charset="-120"/>
                <a:ea typeface="標楷體" panose="03000509000000000000" pitchFamily="65" charset="-120"/>
                <a:cs typeface="Times New Roman" panose="02020603050405020304" pitchFamily="18" charset="0"/>
              </a:rPr>
              <a:t>樓</a:t>
            </a:r>
            <a:r>
              <a:rPr lang="zh-TW" altLang="en-US" sz="3600" b="1" dirty="0" smtClean="0">
                <a:latin typeface="標楷體" panose="03000509000000000000" pitchFamily="65" charset="-120"/>
                <a:ea typeface="標楷體" panose="03000509000000000000" pitchFamily="65" charset="-120"/>
                <a:cs typeface="Times New Roman" panose="02020603050405020304" pitchFamily="18" charset="0"/>
              </a:rPr>
              <a:t>共讀站。</a:t>
            </a:r>
            <a:endPar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endParaRPr>
          </a:p>
          <a:p>
            <a:pPr>
              <a:lnSpc>
                <a:spcPct val="150000"/>
              </a:lnSpc>
            </a:pPr>
            <a:r>
              <a:rPr lang="zh-TW" altLang="en-US" sz="3600" b="1" kern="100" dirty="0" smtClean="0">
                <a:latin typeface="標楷體" panose="03000509000000000000" pitchFamily="65" charset="-120"/>
                <a:ea typeface="標楷體" panose="03000509000000000000" pitchFamily="65" charset="-120"/>
                <a:cs typeface="Times New Roman" panose="02020603050405020304" pitchFamily="18" charset="0"/>
              </a:rPr>
              <a:t>大佳里線上報到時間</a:t>
            </a:r>
            <a:r>
              <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:112</a:t>
            </a:r>
            <a:r>
              <a:rPr lang="zh-TW" altLang="en-US" sz="3600" b="1" kern="100" dirty="0" smtClean="0">
                <a:latin typeface="標楷體" panose="03000509000000000000" pitchFamily="65" charset="-120"/>
                <a:ea typeface="標楷體" panose="03000509000000000000" pitchFamily="65" charset="-120"/>
                <a:cs typeface="Times New Roman" panose="02020603050405020304" pitchFamily="18" charset="0"/>
              </a:rPr>
              <a:t>年</a:t>
            </a:r>
            <a:r>
              <a:rPr lang="en-US" altLang="zh-TW" sz="3600" b="1" kern="100" dirty="0">
                <a:latin typeface="標楷體" panose="03000509000000000000" pitchFamily="65" charset="-120"/>
                <a:ea typeface="標楷體" panose="03000509000000000000" pitchFamily="65" charset="-120"/>
                <a:cs typeface="Times New Roman" panose="02020603050405020304" pitchFamily="18" charset="0"/>
              </a:rPr>
              <a:t>5</a:t>
            </a:r>
            <a:r>
              <a:rPr lang="zh-TW" altLang="en-US" sz="3600" b="1" kern="100" dirty="0" smtClean="0">
                <a:latin typeface="標楷體" panose="03000509000000000000" pitchFamily="65" charset="-120"/>
                <a:ea typeface="標楷體" panose="03000509000000000000" pitchFamily="65" charset="-120"/>
                <a:cs typeface="Times New Roman" panose="02020603050405020304" pitchFamily="18" charset="0"/>
              </a:rPr>
              <a:t>月</a:t>
            </a:r>
            <a:r>
              <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27</a:t>
            </a:r>
            <a:r>
              <a:rPr lang="zh-TW" altLang="en-US" sz="3600" b="1" kern="100" dirty="0" smtClean="0">
                <a:latin typeface="標楷體" panose="03000509000000000000" pitchFamily="65" charset="-120"/>
                <a:ea typeface="標楷體" panose="03000509000000000000" pitchFamily="65" charset="-120"/>
                <a:cs typeface="Times New Roman" panose="02020603050405020304" pitchFamily="18" charset="0"/>
              </a:rPr>
              <a:t>日</a:t>
            </a:r>
            <a:r>
              <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a:t>
            </a:r>
            <a:r>
              <a:rPr lang="zh-TW" altLang="en-US" sz="3600" b="1" kern="100" dirty="0" smtClean="0">
                <a:latin typeface="標楷體" panose="03000509000000000000" pitchFamily="65" charset="-120"/>
                <a:ea typeface="標楷體" panose="03000509000000000000" pitchFamily="65" charset="-120"/>
                <a:cs typeface="Times New Roman" panose="02020603050405020304" pitchFamily="18" charset="0"/>
              </a:rPr>
              <a:t>六</a:t>
            </a:r>
            <a:r>
              <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a:t>
            </a:r>
            <a:r>
              <a:rPr lang="zh-TW" altLang="en-US" sz="3600" b="1" kern="100" dirty="0" smtClean="0">
                <a:latin typeface="標楷體" panose="03000509000000000000" pitchFamily="65" charset="-120"/>
                <a:ea typeface="標楷體" panose="03000509000000000000" pitchFamily="65" charset="-120"/>
                <a:cs typeface="Times New Roman" panose="02020603050405020304" pitchFamily="18" charset="0"/>
              </a:rPr>
              <a:t>到</a:t>
            </a:r>
            <a:r>
              <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6</a:t>
            </a:r>
            <a:r>
              <a:rPr lang="zh-TW" altLang="en-US" sz="3600" b="1" kern="100" dirty="0" smtClean="0">
                <a:latin typeface="標楷體" panose="03000509000000000000" pitchFamily="65" charset="-120"/>
                <a:ea typeface="標楷體" panose="03000509000000000000" pitchFamily="65" charset="-120"/>
                <a:cs typeface="Times New Roman" panose="02020603050405020304" pitchFamily="18" charset="0"/>
              </a:rPr>
              <a:t>月</a:t>
            </a:r>
            <a:r>
              <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5</a:t>
            </a:r>
            <a:r>
              <a:rPr lang="zh-TW" altLang="en-US" sz="3600" b="1" kern="100" dirty="0" smtClean="0">
                <a:latin typeface="標楷體" panose="03000509000000000000" pitchFamily="65" charset="-120"/>
                <a:ea typeface="標楷體" panose="03000509000000000000" pitchFamily="65" charset="-120"/>
                <a:cs typeface="Times New Roman" panose="02020603050405020304" pitchFamily="18" charset="0"/>
              </a:rPr>
              <a:t>日</a:t>
            </a:r>
            <a:r>
              <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a:t>
            </a:r>
            <a:r>
              <a:rPr lang="zh-TW" altLang="en-US" sz="3600" b="1" kern="100" dirty="0" smtClean="0">
                <a:latin typeface="標楷體" panose="03000509000000000000" pitchFamily="65" charset="-120"/>
                <a:ea typeface="標楷體" panose="03000509000000000000" pitchFamily="65" charset="-120"/>
                <a:cs typeface="Times New Roman" panose="02020603050405020304" pitchFamily="18" charset="0"/>
              </a:rPr>
              <a:t>一</a:t>
            </a:r>
            <a:r>
              <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a:t>
            </a:r>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8007532" y="609600"/>
            <a:ext cx="1724298" cy="1127760"/>
          </a:xfrm>
          <a:prstGeom prst="rect">
            <a:avLst/>
          </a:prstGeom>
          <a:noFill/>
          <a:ln>
            <a:noFill/>
          </a:ln>
        </p:spPr>
      </p:pic>
      <p:sp>
        <p:nvSpPr>
          <p:cNvPr id="5" name="文字方塊 4"/>
          <p:cNvSpPr txBox="1"/>
          <p:nvPr/>
        </p:nvSpPr>
        <p:spPr>
          <a:xfrm>
            <a:off x="8470667" y="2458200"/>
            <a:ext cx="2801391" cy="954107"/>
          </a:xfrm>
          <a:prstGeom prst="rect">
            <a:avLst/>
          </a:prstGeom>
          <a:ln>
            <a:solidFill>
              <a:srgbClr val="FF0000"/>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zh-TW" altLang="en-US" sz="2800" dirty="0" smtClean="0">
                <a:solidFill>
                  <a:srgbClr val="FF0000"/>
                </a:solidFill>
              </a:rPr>
              <a:t>視疫情情況調整</a:t>
            </a:r>
            <a:endParaRPr lang="en-US" altLang="zh-TW" sz="2800" dirty="0" smtClean="0">
              <a:solidFill>
                <a:srgbClr val="FF0000"/>
              </a:solidFill>
            </a:endParaRPr>
          </a:p>
          <a:p>
            <a:pPr algn="ctr"/>
            <a:r>
              <a:rPr lang="zh-TW" altLang="en-US" sz="2800" dirty="0" smtClean="0">
                <a:solidFill>
                  <a:srgbClr val="FF0000"/>
                </a:solidFill>
              </a:rPr>
              <a:t>實體或</a:t>
            </a:r>
            <a:r>
              <a:rPr lang="zh-TW" altLang="en-US" sz="2800" dirty="0">
                <a:solidFill>
                  <a:srgbClr val="FF0000"/>
                </a:solidFill>
              </a:rPr>
              <a:t>線上</a:t>
            </a:r>
          </a:p>
        </p:txBody>
      </p:sp>
    </p:spTree>
    <p:extLst>
      <p:ext uri="{BB962C8B-B14F-4D97-AF65-F5344CB8AC3E}">
        <p14:creationId xmlns:p14="http://schemas.microsoft.com/office/powerpoint/2010/main" val="3328932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4" y="313510"/>
            <a:ext cx="8596668" cy="1214844"/>
          </a:xfrm>
        </p:spPr>
        <p:txBody>
          <a:bodyPr/>
          <a:lstStyle/>
          <a:p>
            <a:r>
              <a:rPr lang="zh-TW" altLang="en-US" dirty="0" smtClean="0">
                <a:solidFill>
                  <a:srgbClr val="C00000"/>
                </a:solidFill>
                <a:latin typeface="標楷體" panose="03000509000000000000" pitchFamily="65" charset="-120"/>
                <a:ea typeface="標楷體" panose="03000509000000000000" pitchFamily="65" charset="-120"/>
              </a:rPr>
              <a:t>本校為大學區制學校，入學</a:t>
            </a:r>
            <a:r>
              <a:rPr lang="zh-TW" altLang="zh-TW" dirty="0" smtClean="0">
                <a:solidFill>
                  <a:srgbClr val="C00000"/>
                </a:solidFill>
                <a:latin typeface="標楷體" panose="03000509000000000000" pitchFamily="65" charset="-120"/>
                <a:ea typeface="標楷體" panose="03000509000000000000" pitchFamily="65" charset="-120"/>
              </a:rPr>
              <a:t>順序</a:t>
            </a:r>
            <a:r>
              <a:rPr lang="zh-TW" altLang="en-US" dirty="0" smtClean="0">
                <a:solidFill>
                  <a:srgbClr val="C00000"/>
                </a:solidFill>
                <a:latin typeface="標楷體" panose="03000509000000000000" pitchFamily="65" charset="-120"/>
                <a:ea typeface="標楷體" panose="03000509000000000000" pitchFamily="65" charset="-120"/>
              </a:rPr>
              <a:t>如下</a:t>
            </a:r>
            <a:r>
              <a:rPr lang="en-US" altLang="zh-TW" dirty="0" smtClean="0">
                <a:solidFill>
                  <a:srgbClr val="C00000"/>
                </a:solidFill>
                <a:latin typeface="標楷體" panose="03000509000000000000" pitchFamily="65" charset="-120"/>
                <a:ea typeface="標楷體" panose="03000509000000000000" pitchFamily="65" charset="-120"/>
              </a:rPr>
              <a:t>:</a:t>
            </a:r>
            <a:endParaRPr lang="zh-TW" altLang="en-US" u="sng" dirty="0">
              <a:solidFill>
                <a:srgbClr val="C00000"/>
              </a:solidFill>
              <a:latin typeface="標楷體" panose="03000509000000000000" pitchFamily="65" charset="-120"/>
              <a:ea typeface="標楷體" panose="03000509000000000000" pitchFamily="65" charset="-120"/>
            </a:endParaRPr>
          </a:p>
        </p:txBody>
      </p:sp>
      <p:sp>
        <p:nvSpPr>
          <p:cNvPr id="3" name="內容版面配置區 2"/>
          <p:cNvSpPr>
            <a:spLocks noGrp="1"/>
          </p:cNvSpPr>
          <p:nvPr>
            <p:ph idx="1"/>
          </p:nvPr>
        </p:nvSpPr>
        <p:spPr>
          <a:xfrm>
            <a:off x="677334" y="1528354"/>
            <a:ext cx="8596668" cy="4513009"/>
          </a:xfrm>
        </p:spPr>
        <p:txBody>
          <a:bodyPr>
            <a:normAutofit fontScale="32500" lnSpcReduction="20000"/>
          </a:bodyPr>
          <a:lstStyle/>
          <a:p>
            <a:pPr>
              <a:lnSpc>
                <a:spcPct val="120000"/>
              </a:lnSpc>
            </a:pPr>
            <a:r>
              <a:rPr lang="en-US" altLang="zh-TW" sz="11100" b="1" kern="100" dirty="0" smtClean="0">
                <a:latin typeface="標楷體" panose="03000509000000000000" pitchFamily="65" charset="-120"/>
                <a:ea typeface="標楷體" panose="03000509000000000000" pitchFamily="65" charset="-120"/>
                <a:cs typeface="Times New Roman" panose="02020603050405020304" pitchFamily="18" charset="0"/>
              </a:rPr>
              <a:t>A</a:t>
            </a:r>
            <a:r>
              <a:rPr lang="zh-TW" altLang="en-US" sz="11100" b="1" kern="100" dirty="0" smtClean="0">
                <a:latin typeface="標楷體" panose="03000509000000000000" pitchFamily="65" charset="-120"/>
                <a:ea typeface="標楷體" panose="03000509000000000000" pitchFamily="65" charset="-120"/>
                <a:cs typeface="Times New Roman" panose="02020603050405020304" pitchFamily="18" charset="0"/>
              </a:rPr>
              <a:t>、優先入學</a:t>
            </a:r>
            <a:endParaRPr lang="en-US" altLang="zh-TW" sz="11100" b="1" kern="100" dirty="0" smtClean="0">
              <a:latin typeface="標楷體" panose="03000509000000000000" pitchFamily="65" charset="-120"/>
              <a:ea typeface="標楷體" panose="03000509000000000000" pitchFamily="65" charset="-120"/>
              <a:cs typeface="Times New Roman" panose="02020603050405020304" pitchFamily="18" charset="0"/>
            </a:endParaRPr>
          </a:p>
          <a:p>
            <a:pPr lvl="1">
              <a:lnSpc>
                <a:spcPct val="120000"/>
              </a:lnSpc>
            </a:pPr>
            <a:r>
              <a:rPr lang="en-US" altLang="zh-TW" sz="10900" b="1" kern="100" dirty="0" smtClean="0">
                <a:latin typeface="標楷體" panose="03000509000000000000" pitchFamily="65" charset="-120"/>
                <a:ea typeface="標楷體" panose="03000509000000000000" pitchFamily="65" charset="-120"/>
                <a:cs typeface="Times New Roman" panose="02020603050405020304" pitchFamily="18" charset="0"/>
              </a:rPr>
              <a:t>1</a:t>
            </a:r>
            <a:r>
              <a:rPr lang="zh-TW" altLang="en-US" sz="10900" b="1" kern="100" dirty="0" smtClean="0">
                <a:latin typeface="標楷體" panose="03000509000000000000" pitchFamily="65" charset="-120"/>
                <a:ea typeface="標楷體" panose="03000509000000000000" pitchFamily="65" charset="-120"/>
                <a:cs typeface="Times New Roman" panose="02020603050405020304" pitchFamily="18" charset="0"/>
              </a:rPr>
              <a:t>、市府規定</a:t>
            </a:r>
            <a:endParaRPr lang="en-US" altLang="zh-TW" sz="10900" b="1" kern="100" dirty="0" smtClean="0">
              <a:latin typeface="標楷體" panose="03000509000000000000" pitchFamily="65" charset="-120"/>
              <a:ea typeface="標楷體" panose="03000509000000000000" pitchFamily="65" charset="-120"/>
              <a:cs typeface="Times New Roman" panose="02020603050405020304" pitchFamily="18" charset="0"/>
            </a:endParaRPr>
          </a:p>
          <a:p>
            <a:pPr lvl="1">
              <a:lnSpc>
                <a:spcPct val="120000"/>
              </a:lnSpc>
            </a:pPr>
            <a:r>
              <a:rPr lang="en-US" altLang="zh-TW" sz="10900" b="1" kern="100" dirty="0" smtClean="0">
                <a:latin typeface="標楷體" panose="03000509000000000000" pitchFamily="65" charset="-120"/>
                <a:ea typeface="標楷體" panose="03000509000000000000" pitchFamily="65" charset="-120"/>
                <a:cs typeface="Times New Roman" panose="02020603050405020304" pitchFamily="18" charset="0"/>
              </a:rPr>
              <a:t>2</a:t>
            </a:r>
            <a:r>
              <a:rPr lang="zh-TW" altLang="en-US" sz="10900" b="1" kern="100" dirty="0" smtClean="0">
                <a:latin typeface="標楷體" panose="03000509000000000000" pitchFamily="65" charset="-120"/>
                <a:ea typeface="標楷體" panose="03000509000000000000" pitchFamily="65" charset="-120"/>
                <a:cs typeface="Times New Roman" panose="02020603050405020304" pitchFamily="18" charset="0"/>
              </a:rPr>
              <a:t>、學區戶籍</a:t>
            </a:r>
            <a:r>
              <a:rPr lang="en-US" altLang="zh-TW" sz="10900" b="1" kern="100" dirty="0" smtClean="0">
                <a:latin typeface="標楷體" panose="03000509000000000000" pitchFamily="65" charset="-120"/>
                <a:ea typeface="標楷體" panose="03000509000000000000" pitchFamily="65" charset="-120"/>
                <a:cs typeface="Times New Roman" panose="02020603050405020304" pitchFamily="18" charset="0"/>
              </a:rPr>
              <a:t>(</a:t>
            </a:r>
            <a:r>
              <a:rPr lang="zh-TW" altLang="en-US" sz="10900" b="1" kern="100" dirty="0" smtClean="0">
                <a:latin typeface="標楷體" panose="03000509000000000000" pitchFamily="65" charset="-120"/>
                <a:ea typeface="標楷體" panose="03000509000000000000" pitchFamily="65" charset="-120"/>
                <a:cs typeface="Times New Roman" panose="02020603050405020304" pitchFamily="18" charset="0"/>
              </a:rPr>
              <a:t>大佳里</a:t>
            </a:r>
            <a:r>
              <a:rPr lang="en-US" altLang="zh-TW" sz="10900" b="1" kern="100" dirty="0" smtClean="0">
                <a:latin typeface="標楷體" panose="03000509000000000000" pitchFamily="65" charset="-120"/>
                <a:ea typeface="標楷體" panose="03000509000000000000" pitchFamily="65" charset="-120"/>
                <a:cs typeface="Times New Roman" panose="02020603050405020304" pitchFamily="18" charset="0"/>
              </a:rPr>
              <a:t>)</a:t>
            </a:r>
          </a:p>
          <a:p>
            <a:pPr lvl="1">
              <a:lnSpc>
                <a:spcPct val="120000"/>
              </a:lnSpc>
            </a:pPr>
            <a:r>
              <a:rPr lang="en-US" altLang="zh-TW" sz="11300" b="1" kern="100" dirty="0" smtClean="0">
                <a:latin typeface="標楷體" panose="03000509000000000000" pitchFamily="65" charset="-120"/>
                <a:ea typeface="標楷體" panose="03000509000000000000" pitchFamily="65" charset="-120"/>
                <a:cs typeface="Times New Roman" panose="02020603050405020304" pitchFamily="18" charset="0"/>
              </a:rPr>
              <a:t>3</a:t>
            </a:r>
            <a:r>
              <a:rPr lang="zh-TW" altLang="en-US" sz="11300" b="1" kern="100" dirty="0" smtClean="0">
                <a:latin typeface="標楷體" panose="03000509000000000000" pitchFamily="65" charset="-120"/>
                <a:ea typeface="標楷體" panose="03000509000000000000" pitchFamily="65" charset="-120"/>
                <a:cs typeface="Times New Roman" panose="02020603050405020304" pitchFamily="18" charset="0"/>
              </a:rPr>
              <a:t>、友愛條款</a:t>
            </a:r>
            <a:endParaRPr lang="en-US" altLang="zh-TW" sz="11300" b="1" kern="100" dirty="0" smtClean="0">
              <a:latin typeface="標楷體" panose="03000509000000000000" pitchFamily="65" charset="-120"/>
              <a:ea typeface="標楷體" panose="03000509000000000000" pitchFamily="65" charset="-120"/>
              <a:cs typeface="Times New Roman" panose="02020603050405020304" pitchFamily="18" charset="0"/>
            </a:endParaRPr>
          </a:p>
          <a:p>
            <a:pPr lvl="3">
              <a:lnSpc>
                <a:spcPct val="120000"/>
              </a:lnSpc>
            </a:pPr>
            <a:r>
              <a:rPr lang="zh-TW" altLang="en-US" sz="8400" b="1" i="1" kern="100" dirty="0" smtClean="0">
                <a:solidFill>
                  <a:schemeClr val="accent6">
                    <a:lumMod val="75000"/>
                  </a:schemeClr>
                </a:solidFill>
                <a:latin typeface="標楷體" panose="03000509000000000000" pitchFamily="65" charset="-120"/>
                <a:ea typeface="標楷體" panose="03000509000000000000" pitchFamily="65" charset="-120"/>
                <a:cs typeface="Times New Roman" panose="02020603050405020304" pitchFamily="18" charset="0"/>
              </a:rPr>
              <a:t>有就讀本校之兄姊</a:t>
            </a:r>
            <a:endParaRPr lang="en-US" altLang="zh-TW" sz="10900" b="1" kern="100" dirty="0" smtClean="0">
              <a:latin typeface="標楷體" panose="03000509000000000000" pitchFamily="65" charset="-120"/>
              <a:ea typeface="標楷體" panose="03000509000000000000" pitchFamily="65" charset="-120"/>
              <a:cs typeface="Times New Roman" panose="02020603050405020304" pitchFamily="18" charset="0"/>
            </a:endParaRPr>
          </a:p>
          <a:p>
            <a:pPr>
              <a:lnSpc>
                <a:spcPct val="120000"/>
              </a:lnSpc>
            </a:pPr>
            <a:r>
              <a:rPr lang="en-US" altLang="zh-TW" sz="11100" b="1" kern="100" dirty="0" smtClean="0">
                <a:latin typeface="標楷體" panose="03000509000000000000" pitchFamily="65" charset="-120"/>
                <a:ea typeface="標楷體" panose="03000509000000000000" pitchFamily="65" charset="-120"/>
                <a:cs typeface="Times New Roman" panose="02020603050405020304" pitchFamily="18" charset="0"/>
              </a:rPr>
              <a:t>B</a:t>
            </a:r>
            <a:r>
              <a:rPr lang="zh-TW" altLang="en-US" sz="11100" b="1" kern="100" dirty="0" smtClean="0">
                <a:latin typeface="標楷體" panose="03000509000000000000" pitchFamily="65" charset="-120"/>
                <a:ea typeface="標楷體" panose="03000509000000000000" pitchFamily="65" charset="-120"/>
                <a:cs typeface="Times New Roman" panose="02020603050405020304" pitchFamily="18" charset="0"/>
              </a:rPr>
              <a:t>、登記抽籤</a:t>
            </a:r>
            <a:endParaRPr lang="en-US" altLang="zh-TW" sz="11100" b="1" kern="100" dirty="0" smtClean="0">
              <a:latin typeface="標楷體" panose="03000509000000000000" pitchFamily="65" charset="-120"/>
              <a:ea typeface="標楷體" panose="03000509000000000000" pitchFamily="65" charset="-120"/>
              <a:cs typeface="Times New Roman" panose="02020603050405020304" pitchFamily="18" charset="0"/>
            </a:endParaRPr>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8256678" y="1090839"/>
            <a:ext cx="1400175" cy="875030"/>
          </a:xfrm>
          <a:prstGeom prst="rect">
            <a:avLst/>
          </a:prstGeom>
          <a:noFill/>
          <a:ln>
            <a:noFill/>
          </a:ln>
        </p:spPr>
      </p:pic>
    </p:spTree>
    <p:extLst>
      <p:ext uri="{BB962C8B-B14F-4D97-AF65-F5344CB8AC3E}">
        <p14:creationId xmlns:p14="http://schemas.microsoft.com/office/powerpoint/2010/main" val="8701926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4" y="313510"/>
            <a:ext cx="8596668" cy="1214844"/>
          </a:xfrm>
        </p:spPr>
        <p:txBody>
          <a:bodyPr/>
          <a:lstStyle/>
          <a:p>
            <a:r>
              <a:rPr lang="zh-TW" altLang="zh-TW" dirty="0">
                <a:solidFill>
                  <a:srgbClr val="C00000"/>
                </a:solidFill>
              </a:rPr>
              <a:t>分發順序</a:t>
            </a:r>
            <a:r>
              <a:rPr lang="en-US" altLang="zh-TW" dirty="0">
                <a:solidFill>
                  <a:srgbClr val="C00000"/>
                </a:solidFill>
              </a:rPr>
              <a:t>(</a:t>
            </a:r>
            <a:r>
              <a:rPr lang="zh-TW" altLang="zh-TW" dirty="0">
                <a:solidFill>
                  <a:srgbClr val="C00000"/>
                </a:solidFill>
              </a:rPr>
              <a:t>依據臺北市公立國民小學新生分發及入學辦法第</a:t>
            </a:r>
            <a:r>
              <a:rPr lang="en-US" altLang="zh-TW" dirty="0">
                <a:solidFill>
                  <a:srgbClr val="C00000"/>
                </a:solidFill>
              </a:rPr>
              <a:t>13</a:t>
            </a:r>
            <a:r>
              <a:rPr lang="zh-TW" altLang="zh-TW" dirty="0">
                <a:solidFill>
                  <a:srgbClr val="C00000"/>
                </a:solidFill>
              </a:rPr>
              <a:t>條</a:t>
            </a:r>
            <a:r>
              <a:rPr lang="en-US" altLang="zh-TW" dirty="0" smtClean="0">
                <a:solidFill>
                  <a:srgbClr val="C00000"/>
                </a:solidFill>
              </a:rPr>
              <a:t>)</a:t>
            </a:r>
            <a:r>
              <a:rPr lang="zh-TW" altLang="en-US" u="sng" dirty="0" smtClean="0">
                <a:solidFill>
                  <a:srgbClr val="C00000"/>
                </a:solidFill>
              </a:rPr>
              <a:t>優先條款</a:t>
            </a:r>
            <a:endParaRPr lang="zh-TW" altLang="en-US" u="sng" dirty="0">
              <a:solidFill>
                <a:srgbClr val="C00000"/>
              </a:solidFill>
            </a:endParaRPr>
          </a:p>
        </p:txBody>
      </p:sp>
      <p:sp>
        <p:nvSpPr>
          <p:cNvPr id="3" name="內容版面配置區 2"/>
          <p:cNvSpPr>
            <a:spLocks noGrp="1"/>
          </p:cNvSpPr>
          <p:nvPr>
            <p:ph idx="1"/>
          </p:nvPr>
        </p:nvSpPr>
        <p:spPr>
          <a:xfrm>
            <a:off x="677334" y="1528354"/>
            <a:ext cx="8596668" cy="4513009"/>
          </a:xfrm>
        </p:spPr>
        <p:txBody>
          <a:bodyPr>
            <a:normAutofit fontScale="25000" lnSpcReduction="20000"/>
          </a:bodyPr>
          <a:lstStyle/>
          <a:p>
            <a:pPr>
              <a:lnSpc>
                <a:spcPct val="120000"/>
              </a:lnSpc>
            </a:pPr>
            <a:r>
              <a:rPr lang="en-US" altLang="zh-TW" sz="11100" b="1" kern="100" dirty="0">
                <a:latin typeface="華康儷楷書"/>
                <a:ea typeface="新細明體" panose="02020500000000000000" pitchFamily="18" charset="-120"/>
                <a:cs typeface="Times New Roman" panose="02020603050405020304" pitchFamily="18" charset="0"/>
              </a:rPr>
              <a:t>1.</a:t>
            </a:r>
            <a:r>
              <a:rPr lang="zh-TW" altLang="zh-TW" sz="11100" b="1" kern="100" dirty="0">
                <a:latin typeface="Calibri" panose="020F0502020204030204" pitchFamily="34" charset="0"/>
                <a:ea typeface="華康儷楷書"/>
                <a:cs typeface="Times New Roman" panose="02020603050405020304" pitchFamily="18" charset="0"/>
              </a:rPr>
              <a:t>具有下列身分之一者，依下列各款辦理：</a:t>
            </a:r>
            <a:endParaRPr lang="zh-TW" altLang="zh-TW" sz="11100" b="1" kern="100" dirty="0">
              <a:latin typeface="Calibri" panose="020F0502020204030204" pitchFamily="34" charset="0"/>
              <a:ea typeface="新細明體" panose="02020500000000000000" pitchFamily="18" charset="-120"/>
              <a:cs typeface="Times New Roman" panose="02020603050405020304" pitchFamily="18" charset="0"/>
            </a:endParaRPr>
          </a:p>
          <a:p>
            <a:pPr>
              <a:lnSpc>
                <a:spcPct val="120000"/>
              </a:lnSpc>
            </a:pPr>
            <a:r>
              <a:rPr lang="en-US" altLang="zh-TW" sz="11100" b="1" kern="100" dirty="0">
                <a:latin typeface="華康儷楷書"/>
                <a:ea typeface="新細明體" panose="02020500000000000000" pitchFamily="18" charset="-120"/>
                <a:cs typeface="Times New Roman" panose="02020603050405020304" pitchFamily="18" charset="0"/>
              </a:rPr>
              <a:t> (1)</a:t>
            </a:r>
            <a:r>
              <a:rPr lang="zh-TW" altLang="zh-TW" sz="11100" b="1" kern="100" dirty="0">
                <a:latin typeface="Calibri" panose="020F0502020204030204" pitchFamily="34" charset="0"/>
                <a:ea typeface="華康儷楷書"/>
                <a:cs typeface="Times New Roman" panose="02020603050405020304" pitchFamily="18" charset="0"/>
              </a:rPr>
              <a:t>經本市特殊教育學生鑑定及就學輔導委員會鑑定安置之特殊教育學生，教育局得安置適當國民小學就讀，安置於普通班者以分發學區內國民小為原則，並應於四月三十日前完成特殊學童之鑑定安置作業，將安置名冊送交本市區公所及國民小學，列入各國民小學新生入學名單內。</a:t>
            </a:r>
            <a:endParaRPr lang="zh-TW" altLang="zh-TW" sz="11100" b="1" kern="100" dirty="0">
              <a:latin typeface="Calibri" panose="020F0502020204030204" pitchFamily="34" charset="0"/>
              <a:ea typeface="新細明體" panose="02020500000000000000" pitchFamily="18" charset="-120"/>
              <a:cs typeface="Times New Roman" panose="02020603050405020304" pitchFamily="18" charset="0"/>
            </a:endParaRPr>
          </a:p>
          <a:p>
            <a:pPr>
              <a:lnSpc>
                <a:spcPct val="120000"/>
              </a:lnSpc>
            </a:pPr>
            <a:r>
              <a:rPr lang="en-US" altLang="zh-TW" sz="11100" b="1" kern="100" dirty="0">
                <a:latin typeface="華康儷楷書"/>
                <a:ea typeface="新細明體" panose="02020500000000000000" pitchFamily="18" charset="-120"/>
                <a:cs typeface="Times New Roman" panose="02020603050405020304" pitchFamily="18" charset="0"/>
              </a:rPr>
              <a:t>(2) </a:t>
            </a:r>
            <a:r>
              <a:rPr lang="zh-TW" altLang="zh-TW" sz="11100" b="1" kern="100" dirty="0">
                <a:latin typeface="Calibri" panose="020F0502020204030204" pitchFamily="34" charset="0"/>
                <a:ea typeface="華康儷楷書"/>
                <a:cs typeface="Times New Roman" panose="02020603050405020304" pitchFamily="18" charset="0"/>
              </a:rPr>
              <a:t>父母均持有身心障礙手冊之學童，其父、母或監護人得向教育局申請分發至適當學校就讀。</a:t>
            </a:r>
            <a:endParaRPr lang="zh-TW" altLang="zh-TW" sz="11100" b="1" kern="100" dirty="0">
              <a:latin typeface="Calibri" panose="020F0502020204030204" pitchFamily="34" charset="0"/>
              <a:ea typeface="新細明體" panose="02020500000000000000" pitchFamily="18" charset="-120"/>
              <a:cs typeface="Times New Roman" panose="02020603050405020304" pitchFamily="18" charset="0"/>
            </a:endParaRPr>
          </a:p>
          <a:p>
            <a:endParaRPr lang="zh-TW" altLang="en-US" dirty="0"/>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9432335" y="653324"/>
            <a:ext cx="1400175" cy="875030"/>
          </a:xfrm>
          <a:prstGeom prst="rect">
            <a:avLst/>
          </a:prstGeom>
          <a:noFill/>
          <a:ln>
            <a:noFill/>
          </a:ln>
        </p:spPr>
      </p:pic>
    </p:spTree>
    <p:extLst>
      <p:ext uri="{BB962C8B-B14F-4D97-AF65-F5344CB8AC3E}">
        <p14:creationId xmlns:p14="http://schemas.microsoft.com/office/powerpoint/2010/main" val="35138802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4" y="609600"/>
            <a:ext cx="8596668" cy="618309"/>
          </a:xfrm>
        </p:spPr>
        <p:txBody>
          <a:bodyPr>
            <a:normAutofit fontScale="90000"/>
          </a:bodyPr>
          <a:lstStyle/>
          <a:p>
            <a:endParaRPr lang="zh-TW" altLang="en-US" dirty="0"/>
          </a:p>
        </p:txBody>
      </p:sp>
      <p:sp>
        <p:nvSpPr>
          <p:cNvPr id="3" name="內容版面配置區 2"/>
          <p:cNvSpPr>
            <a:spLocks noGrp="1"/>
          </p:cNvSpPr>
          <p:nvPr>
            <p:ph idx="1"/>
          </p:nvPr>
        </p:nvSpPr>
        <p:spPr>
          <a:xfrm>
            <a:off x="677334" y="1436915"/>
            <a:ext cx="8596668" cy="4604448"/>
          </a:xfrm>
        </p:spPr>
        <p:txBody>
          <a:bodyPr>
            <a:normAutofit fontScale="92500" lnSpcReduction="10000"/>
          </a:bodyPr>
          <a:lstStyle/>
          <a:p>
            <a:pPr>
              <a:lnSpc>
                <a:spcPct val="150000"/>
              </a:lnSpc>
            </a:pPr>
            <a:r>
              <a:rPr lang="en-US" altLang="zh-TW" sz="3600" b="1" kern="100" dirty="0">
                <a:latin typeface="華康儷楷書"/>
                <a:ea typeface="新細明體" panose="02020500000000000000" pitchFamily="18" charset="-120"/>
                <a:cs typeface="Times New Roman" panose="02020603050405020304" pitchFamily="18" charset="0"/>
              </a:rPr>
              <a:t>(3) </a:t>
            </a:r>
            <a:r>
              <a:rPr lang="zh-TW" altLang="zh-TW" sz="3600" b="1" kern="100" dirty="0">
                <a:latin typeface="Calibri" panose="020F0502020204030204" pitchFamily="34" charset="0"/>
                <a:ea typeface="華康儷楷書"/>
                <a:cs typeface="Times New Roman" panose="02020603050405020304" pitchFamily="18" charset="0"/>
              </a:rPr>
              <a:t>兒童保護個案由本府社會局轉介教育局安置適當國民小學就讀，不受學區限制，分發考量應盡量避免本市額滿學校。</a:t>
            </a:r>
            <a:endParaRPr lang="zh-TW" altLang="zh-TW" sz="3600" b="1" kern="100" dirty="0">
              <a:latin typeface="Calibri" panose="020F0502020204030204" pitchFamily="34" charset="0"/>
              <a:ea typeface="新細明體" panose="02020500000000000000" pitchFamily="18" charset="-120"/>
              <a:cs typeface="Times New Roman" panose="02020603050405020304" pitchFamily="18" charset="0"/>
            </a:endParaRPr>
          </a:p>
          <a:p>
            <a:pPr>
              <a:lnSpc>
                <a:spcPct val="150000"/>
              </a:lnSpc>
            </a:pPr>
            <a:r>
              <a:rPr lang="en-US" altLang="zh-TW" sz="3600" b="1" kern="100" dirty="0">
                <a:latin typeface="華康儷楷書"/>
                <a:ea typeface="新細明體" panose="02020500000000000000" pitchFamily="18" charset="-120"/>
                <a:cs typeface="Times New Roman" panose="02020603050405020304" pitchFamily="18" charset="0"/>
              </a:rPr>
              <a:t>(4) </a:t>
            </a:r>
            <a:r>
              <a:rPr lang="zh-TW" altLang="zh-TW" sz="3600" b="1" kern="100" dirty="0">
                <a:latin typeface="Calibri" panose="020F0502020204030204" pitchFamily="34" charset="0"/>
                <a:ea typeface="華康儷楷書"/>
                <a:cs typeface="Times New Roman" panose="02020603050405020304" pitchFamily="18" charset="0"/>
              </a:rPr>
              <a:t>各國民小學現職編制內教職員工之子女或被監護人，得優先隨其父、母或監護人就讀於所服務之國民小學。</a:t>
            </a:r>
            <a:endParaRPr lang="zh-TW" altLang="zh-TW" sz="3600" b="1" kern="100" dirty="0">
              <a:latin typeface="Calibri" panose="020F0502020204030204" pitchFamily="34" charset="0"/>
              <a:ea typeface="新細明體" panose="02020500000000000000" pitchFamily="18" charset="-120"/>
              <a:cs typeface="Times New Roman" panose="02020603050405020304" pitchFamily="18" charset="0"/>
            </a:endParaRPr>
          </a:p>
          <a:p>
            <a:endParaRPr lang="zh-TW" altLang="en-US" dirty="0"/>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9536837" y="832485"/>
            <a:ext cx="1400175" cy="875030"/>
          </a:xfrm>
          <a:prstGeom prst="rect">
            <a:avLst/>
          </a:prstGeom>
          <a:noFill/>
          <a:ln>
            <a:noFill/>
          </a:ln>
        </p:spPr>
      </p:pic>
    </p:spTree>
    <p:extLst>
      <p:ext uri="{BB962C8B-B14F-4D97-AF65-F5344CB8AC3E}">
        <p14:creationId xmlns:p14="http://schemas.microsoft.com/office/powerpoint/2010/main" val="22747127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4" y="609600"/>
            <a:ext cx="8596668" cy="696686"/>
          </a:xfrm>
        </p:spPr>
        <p:txBody>
          <a:bodyPr/>
          <a:lstStyle/>
          <a:p>
            <a:endParaRPr lang="zh-TW" altLang="en-US" dirty="0"/>
          </a:p>
        </p:txBody>
      </p:sp>
      <p:sp>
        <p:nvSpPr>
          <p:cNvPr id="3" name="內容版面配置區 2"/>
          <p:cNvSpPr>
            <a:spLocks noGrp="1"/>
          </p:cNvSpPr>
          <p:nvPr>
            <p:ph idx="1"/>
          </p:nvPr>
        </p:nvSpPr>
        <p:spPr>
          <a:xfrm>
            <a:off x="677334" y="1606731"/>
            <a:ext cx="8596668" cy="4434631"/>
          </a:xfrm>
        </p:spPr>
        <p:txBody>
          <a:bodyPr>
            <a:normAutofit/>
          </a:bodyPr>
          <a:lstStyle/>
          <a:p>
            <a:r>
              <a:rPr lang="en-US" altLang="zh-TW" sz="3600" b="1" dirty="0"/>
              <a:t>(5) </a:t>
            </a:r>
            <a:r>
              <a:rPr lang="zh-TW" altLang="zh-TW" sz="3600" b="1" dirty="0"/>
              <a:t>依政府派赴國外工作人員子女返國入學辦法或僑生回國就學及輔導辦法規定申請入學之學童，得依其志願分發至國民小學就讀。但於五月一日以後申請者，額滿學校不在此限。其餘持有外國護照及居留證之學童入學，比照本市新生入學分發方式辦理。</a:t>
            </a:r>
          </a:p>
          <a:p>
            <a:endParaRPr lang="zh-TW" altLang="en-US" dirty="0"/>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8908870" y="365760"/>
            <a:ext cx="1854924" cy="1240971"/>
          </a:xfrm>
          <a:prstGeom prst="rect">
            <a:avLst/>
          </a:prstGeom>
          <a:noFill/>
          <a:ln>
            <a:noFill/>
          </a:ln>
        </p:spPr>
      </p:pic>
    </p:spTree>
    <p:extLst>
      <p:ext uri="{BB962C8B-B14F-4D97-AF65-F5344CB8AC3E}">
        <p14:creationId xmlns:p14="http://schemas.microsoft.com/office/powerpoint/2010/main" val="15125655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4" y="609600"/>
            <a:ext cx="8596668" cy="500743"/>
          </a:xfrm>
        </p:spPr>
        <p:txBody>
          <a:bodyPr>
            <a:normAutofit fontScale="90000"/>
          </a:bodyPr>
          <a:lstStyle/>
          <a:p>
            <a:endParaRPr lang="zh-TW" altLang="en-US" dirty="0"/>
          </a:p>
        </p:txBody>
      </p:sp>
      <p:sp>
        <p:nvSpPr>
          <p:cNvPr id="3" name="內容版面配置區 2"/>
          <p:cNvSpPr>
            <a:spLocks noGrp="1"/>
          </p:cNvSpPr>
          <p:nvPr>
            <p:ph idx="1"/>
          </p:nvPr>
        </p:nvSpPr>
        <p:spPr>
          <a:xfrm>
            <a:off x="677334" y="1489167"/>
            <a:ext cx="8596668" cy="4552196"/>
          </a:xfrm>
        </p:spPr>
        <p:txBody>
          <a:bodyPr>
            <a:normAutofit/>
          </a:bodyPr>
          <a:lstStyle/>
          <a:p>
            <a:r>
              <a:rPr lang="en-US" altLang="zh-TW" sz="3600" b="1" dirty="0"/>
              <a:t>(6) </a:t>
            </a:r>
            <a:r>
              <a:rPr lang="zh-TW" altLang="zh-TW" sz="3600" b="1" dirty="0"/>
              <a:t>非設籍本市之原住民學童，其父、母或監護人有意讓該學童至其工作地或實際居住所在地所屬學區之國民小學就近入學者，得檢具實際居住於某一地址之證明或有註明居住地點之雇用證明等，向各區公所申請分發入學。但額滿學校不在此限。</a:t>
            </a:r>
          </a:p>
          <a:p>
            <a:endParaRPr lang="zh-TW" altLang="en-US" dirty="0"/>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9458460" y="609600"/>
            <a:ext cx="1462089" cy="1127760"/>
          </a:xfrm>
          <a:prstGeom prst="rect">
            <a:avLst/>
          </a:prstGeom>
          <a:noFill/>
          <a:ln>
            <a:noFill/>
          </a:ln>
        </p:spPr>
      </p:pic>
    </p:spTree>
    <p:extLst>
      <p:ext uri="{BB962C8B-B14F-4D97-AF65-F5344CB8AC3E}">
        <p14:creationId xmlns:p14="http://schemas.microsoft.com/office/powerpoint/2010/main" val="618589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4" y="609600"/>
            <a:ext cx="8596668" cy="670560"/>
          </a:xfrm>
        </p:spPr>
        <p:txBody>
          <a:bodyPr/>
          <a:lstStyle/>
          <a:p>
            <a:endParaRPr lang="zh-TW" altLang="en-US" dirty="0"/>
          </a:p>
        </p:txBody>
      </p:sp>
      <p:sp>
        <p:nvSpPr>
          <p:cNvPr id="3" name="內容版面配置區 2"/>
          <p:cNvSpPr>
            <a:spLocks noGrp="1"/>
          </p:cNvSpPr>
          <p:nvPr>
            <p:ph idx="1"/>
          </p:nvPr>
        </p:nvSpPr>
        <p:spPr>
          <a:xfrm>
            <a:off x="677334" y="1436914"/>
            <a:ext cx="8596668" cy="4604449"/>
          </a:xfrm>
        </p:spPr>
        <p:txBody>
          <a:bodyPr>
            <a:normAutofit fontScale="85000" lnSpcReduction="20000"/>
          </a:bodyPr>
          <a:lstStyle/>
          <a:p>
            <a:pPr>
              <a:lnSpc>
                <a:spcPct val="150000"/>
              </a:lnSpc>
            </a:pPr>
            <a:r>
              <a:rPr lang="en-US" altLang="zh-TW" sz="3600" b="1" kern="100" dirty="0">
                <a:latin typeface="+mn-ea"/>
                <a:cs typeface="Times New Roman" panose="02020603050405020304" pitchFamily="18" charset="0"/>
              </a:rPr>
              <a:t>(7) </a:t>
            </a:r>
            <a:r>
              <a:rPr lang="zh-TW" altLang="zh-TW" sz="3600" b="1" kern="100" dirty="0">
                <a:latin typeface="+mn-ea"/>
                <a:cs typeface="Times New Roman" panose="02020603050405020304" pitchFamily="18" charset="0"/>
              </a:rPr>
              <a:t>符合臺北市原住民婦女扶助自治條例第三條規定，經本府原住民族事務委員會核發證明文件之子女，並有居住事實者，得優先分發入學。</a:t>
            </a:r>
          </a:p>
          <a:p>
            <a:pPr>
              <a:lnSpc>
                <a:spcPct val="150000"/>
              </a:lnSpc>
            </a:pPr>
            <a:r>
              <a:rPr lang="en-US" altLang="zh-TW" sz="3600" b="1" dirty="0">
                <a:latin typeface="+mn-ea"/>
                <a:cs typeface="Times New Roman" panose="02020603050405020304" pitchFamily="18" charset="0"/>
              </a:rPr>
              <a:t>(8) </a:t>
            </a:r>
            <a:r>
              <a:rPr lang="zh-TW" altLang="zh-TW" sz="3600" b="1" dirty="0">
                <a:latin typeface="+mn-ea"/>
                <a:cs typeface="Times New Roman" panose="02020603050405020304" pitchFamily="18" charset="0"/>
              </a:rPr>
              <a:t>父、母或監護人持有本府社會局開立之當年度低收入戶第</a:t>
            </a:r>
            <a:r>
              <a:rPr lang="en-US" altLang="zh-TW" sz="3600" b="1" dirty="0">
                <a:latin typeface="+mn-ea"/>
                <a:cs typeface="Times New Roman" panose="02020603050405020304" pitchFamily="18" charset="0"/>
              </a:rPr>
              <a:t>0</a:t>
            </a:r>
            <a:r>
              <a:rPr lang="zh-TW" altLang="zh-TW" sz="3600" b="1" dirty="0">
                <a:latin typeface="+mn-ea"/>
                <a:cs typeface="Times New Roman" panose="02020603050405020304" pitchFamily="18" charset="0"/>
              </a:rPr>
              <a:t>類、第一類或第二類證明之子女，並有居住事實者，得優先分發入學。</a:t>
            </a:r>
            <a:endParaRPr lang="zh-TW" altLang="en-US" sz="3600" b="1" dirty="0">
              <a:latin typeface="+mn-ea"/>
            </a:endParaRPr>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9274002" y="391886"/>
            <a:ext cx="1400175" cy="1092744"/>
          </a:xfrm>
          <a:prstGeom prst="rect">
            <a:avLst/>
          </a:prstGeom>
          <a:noFill/>
          <a:ln>
            <a:noFill/>
          </a:ln>
        </p:spPr>
      </p:pic>
    </p:spTree>
    <p:extLst>
      <p:ext uri="{BB962C8B-B14F-4D97-AF65-F5344CB8AC3E}">
        <p14:creationId xmlns:p14="http://schemas.microsoft.com/office/powerpoint/2010/main" val="4155460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700982" y="1815422"/>
            <a:ext cx="8596668" cy="1455924"/>
          </a:xfrm>
        </p:spPr>
        <p:txBody>
          <a:bodyPr>
            <a:noAutofit/>
          </a:bodyPr>
          <a:lstStyle/>
          <a:p>
            <a:pPr algn="just"/>
            <a:r>
              <a:rPr lang="zh-TW" altLang="en-US" sz="3200" kern="100" dirty="0">
                <a:solidFill>
                  <a:srgbClr val="000000"/>
                </a:solidFill>
                <a:latin typeface="Calibri" panose="020F0502020204030204" pitchFamily="34" charset="0"/>
                <a:cs typeface="Times New Roman" panose="02020603050405020304" pitchFamily="18" charset="0"/>
              </a:rPr>
              <a:t>學區為大佳里之學生，</a:t>
            </a:r>
            <a:r>
              <a:rPr lang="zh-TW" altLang="en-US" sz="3200" kern="100" dirty="0" smtClean="0">
                <a:solidFill>
                  <a:srgbClr val="000000"/>
                </a:solidFill>
                <a:latin typeface="Calibri" panose="020F0502020204030204" pitchFamily="34" charset="0"/>
                <a:cs typeface="Times New Roman" panose="02020603050405020304" pitchFamily="18" charset="0"/>
              </a:rPr>
              <a:t>於</a:t>
            </a:r>
            <a:r>
              <a:rPr lang="en-US" altLang="zh-TW" sz="3200" kern="100" dirty="0" smtClean="0">
                <a:solidFill>
                  <a:srgbClr val="FF0000"/>
                </a:solidFill>
                <a:latin typeface="Calibri" panose="020F0502020204030204" pitchFamily="34" charset="0"/>
                <a:cs typeface="Times New Roman" panose="02020603050405020304" pitchFamily="18" charset="0"/>
              </a:rPr>
              <a:t>05/27-06/06</a:t>
            </a:r>
            <a:r>
              <a:rPr lang="zh-TW" altLang="en-US" sz="3200" kern="100" dirty="0">
                <a:solidFill>
                  <a:srgbClr val="000000"/>
                </a:solidFill>
                <a:latin typeface="Calibri" panose="020F0502020204030204" pitchFamily="34" charset="0"/>
                <a:cs typeface="Times New Roman" panose="02020603050405020304" pitchFamily="18" charset="0"/>
              </a:rPr>
              <a:t>前掃描入學通知單上之</a:t>
            </a:r>
            <a:r>
              <a:rPr lang="en-US" altLang="zh-TW" sz="3200" kern="100" dirty="0" err="1">
                <a:solidFill>
                  <a:srgbClr val="000000"/>
                </a:solidFill>
                <a:latin typeface="Calibri" panose="020F0502020204030204" pitchFamily="34" charset="0"/>
                <a:cs typeface="Times New Roman" panose="02020603050405020304" pitchFamily="18" charset="0"/>
              </a:rPr>
              <a:t>QR</a:t>
            </a:r>
            <a:r>
              <a:rPr lang="zh-TW" altLang="en-US" sz="3200" kern="100" dirty="0">
                <a:solidFill>
                  <a:srgbClr val="000000"/>
                </a:solidFill>
                <a:latin typeface="Calibri" panose="020F0502020204030204" pitchFamily="34" charset="0"/>
                <a:cs typeface="Times New Roman" panose="02020603050405020304" pitchFamily="18" charset="0"/>
              </a:rPr>
              <a:t>碼，即可進行線上報到。</a:t>
            </a:r>
            <a:endParaRPr lang="zh-TW" altLang="zh-TW" sz="3200" kern="100" dirty="0">
              <a:solidFill>
                <a:srgbClr val="000000"/>
              </a:solidFill>
              <a:latin typeface="Calibri" panose="020F0502020204030204" pitchFamily="34" charset="0"/>
              <a:cs typeface="Times New Roman" panose="02020603050405020304" pitchFamily="18" charset="0"/>
            </a:endParaRPr>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9393146" y="522605"/>
            <a:ext cx="1400175" cy="875030"/>
          </a:xfrm>
          <a:prstGeom prst="rect">
            <a:avLst/>
          </a:prstGeom>
          <a:noFill/>
          <a:ln>
            <a:noFill/>
          </a:ln>
        </p:spPr>
      </p:pic>
      <p:sp>
        <p:nvSpPr>
          <p:cNvPr id="5" name="標題 1"/>
          <p:cNvSpPr>
            <a:spLocks noGrp="1"/>
          </p:cNvSpPr>
          <p:nvPr>
            <p:ph type="title"/>
          </p:nvPr>
        </p:nvSpPr>
        <p:spPr>
          <a:xfrm>
            <a:off x="796478" y="431074"/>
            <a:ext cx="8596668" cy="1590766"/>
          </a:xfrm>
        </p:spPr>
        <p:txBody>
          <a:bodyPr/>
          <a:lstStyle/>
          <a:p>
            <a:r>
              <a:rPr lang="zh-TW" altLang="en-US" dirty="0" smtClean="0">
                <a:solidFill>
                  <a:srgbClr val="C00000"/>
                </a:solidFill>
              </a:rPr>
              <a:t>大佳里</a:t>
            </a:r>
            <a:endParaRPr lang="zh-TW" altLang="en-US" dirty="0">
              <a:solidFill>
                <a:srgbClr val="C00000"/>
              </a:solidFill>
            </a:endParaRPr>
          </a:p>
        </p:txBody>
      </p:sp>
    </p:spTree>
    <p:extLst>
      <p:ext uri="{BB962C8B-B14F-4D97-AF65-F5344CB8AC3E}">
        <p14:creationId xmlns:p14="http://schemas.microsoft.com/office/powerpoint/2010/main" val="1221700461"/>
      </p:ext>
    </p:extLst>
  </p:cSld>
  <p:clrMapOvr>
    <a:masterClrMapping/>
  </p:clrMapOvr>
</p:sld>
</file>

<file path=ppt/theme/theme1.xml><?xml version="1.0" encoding="utf-8"?>
<a:theme xmlns:a="http://schemas.openxmlformats.org/drawingml/2006/main" name="多面向">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1240</TotalTime>
  <Words>716</Words>
  <Application>Microsoft Office PowerPoint</Application>
  <PresentationFormat>寬螢幕</PresentationFormat>
  <Paragraphs>29</Paragraphs>
  <Slides>11</Slides>
  <Notes>0</Notes>
  <HiddenSlides>0</HiddenSlides>
  <MMClips>0</MMClips>
  <ScaleCrop>false</ScaleCrop>
  <HeadingPairs>
    <vt:vector size="6" baseType="variant">
      <vt:variant>
        <vt:lpstr>使用字型</vt:lpstr>
      </vt:variant>
      <vt:variant>
        <vt:i4>9</vt:i4>
      </vt:variant>
      <vt:variant>
        <vt:lpstr>佈景主題</vt:lpstr>
      </vt:variant>
      <vt:variant>
        <vt:i4>1</vt:i4>
      </vt:variant>
      <vt:variant>
        <vt:lpstr>投影片標題</vt:lpstr>
      </vt:variant>
      <vt:variant>
        <vt:i4>11</vt:i4>
      </vt:variant>
    </vt:vector>
  </HeadingPairs>
  <TitlesOfParts>
    <vt:vector size="21" baseType="lpstr">
      <vt:lpstr>華康儷楷書</vt:lpstr>
      <vt:lpstr>微軟正黑體</vt:lpstr>
      <vt:lpstr>新細明體</vt:lpstr>
      <vt:lpstr>標楷體</vt:lpstr>
      <vt:lpstr>Arial</vt:lpstr>
      <vt:lpstr>Calibri</vt:lpstr>
      <vt:lpstr>Times New Roman</vt:lpstr>
      <vt:lpstr>Trebuchet MS</vt:lpstr>
      <vt:lpstr>Wingdings 3</vt:lpstr>
      <vt:lpstr>多面向</vt:lpstr>
      <vt:lpstr>      臺北市大佳國小112學年度 新生入學注意事項 教務處112.03.22.</vt:lpstr>
      <vt:lpstr>新生報到日期</vt:lpstr>
      <vt:lpstr>本校為大學區制學校，入學順序如下:</vt:lpstr>
      <vt:lpstr>分發順序(依據臺北市公立國民小學新生分發及入學辦法第13條)優先條款</vt:lpstr>
      <vt:lpstr>PowerPoint 簡報</vt:lpstr>
      <vt:lpstr>PowerPoint 簡報</vt:lpstr>
      <vt:lpstr>PowerPoint 簡報</vt:lpstr>
      <vt:lpstr>PowerPoint 簡報</vt:lpstr>
      <vt:lpstr>大佳里</vt:lpstr>
      <vt:lpstr>友愛條款</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huizhen楊惠甄</dc:creator>
  <cp:lastModifiedBy>王淑玲</cp:lastModifiedBy>
  <cp:revision>21</cp:revision>
  <dcterms:created xsi:type="dcterms:W3CDTF">2019-04-26T08:34:14Z</dcterms:created>
  <dcterms:modified xsi:type="dcterms:W3CDTF">2023-03-13T08:25:57Z</dcterms:modified>
</cp:coreProperties>
</file>